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7" r:id="rId1"/>
    <p:sldMasterId id="2147483698" r:id="rId2"/>
  </p:sldMasterIdLst>
  <p:notesMasterIdLst>
    <p:notesMasterId r:id="rId35"/>
  </p:notesMasterIdLst>
  <p:handoutMasterIdLst>
    <p:handoutMasterId r:id="rId3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</p:sldIdLst>
  <p:sldSz cx="9904413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6">
          <p15:clr>
            <a:srgbClr val="A4A3A4"/>
          </p15:clr>
        </p15:guide>
        <p15:guide id="2" orient="horz" pos="1342">
          <p15:clr>
            <a:srgbClr val="A4A3A4"/>
          </p15:clr>
        </p15:guide>
        <p15:guide id="3" orient="horz" pos="2158">
          <p15:clr>
            <a:srgbClr val="A4A3A4"/>
          </p15:clr>
        </p15:guide>
        <p15:guide id="4" orient="horz" pos="1024">
          <p15:clr>
            <a:srgbClr val="A4A3A4"/>
          </p15:clr>
        </p15:guide>
        <p15:guide id="5" pos="2876">
          <p15:clr>
            <a:srgbClr val="A4A3A4"/>
          </p15:clr>
        </p15:guide>
        <p15:guide id="6" pos="3115">
          <p15:clr>
            <a:srgbClr val="A4A3A4"/>
          </p15:clr>
        </p15:guide>
        <p15:guide id="7" pos="350">
          <p15:clr>
            <a:srgbClr val="A4A3A4"/>
          </p15:clr>
        </p15:guide>
        <p15:guide id="8" pos="5885">
          <p15:clr>
            <a:srgbClr val="A4A3A4"/>
          </p15:clr>
        </p15:guide>
        <p15:guide id="9" pos="759">
          <p15:clr>
            <a:srgbClr val="A4A3A4"/>
          </p15:clr>
        </p15:guide>
        <p15:guide id="10" pos="5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98">
          <p15:clr>
            <a:srgbClr val="A4A3A4"/>
          </p15:clr>
        </p15:guide>
        <p15:guide id="2" orient="horz" pos="3150">
          <p15:clr>
            <a:srgbClr val="A4A3A4"/>
          </p15:clr>
        </p15:guide>
        <p15:guide id="3" orient="horz" pos="2874">
          <p15:clr>
            <a:srgbClr val="A4A3A4"/>
          </p15:clr>
        </p15:guide>
        <p15:guide id="4" orient="horz" pos="3125">
          <p15:clr>
            <a:srgbClr val="A4A3A4"/>
          </p15:clr>
        </p15:guide>
        <p15:guide id="5" pos="2194">
          <p15:clr>
            <a:srgbClr val="A4A3A4"/>
          </p15:clr>
        </p15:guide>
        <p15:guide id="6" pos="2177">
          <p15:clr>
            <a:srgbClr val="A4A3A4"/>
          </p15:clr>
        </p15:guide>
        <p15:guide id="7" pos="2151">
          <p15:clr>
            <a:srgbClr val="A4A3A4"/>
          </p15:clr>
        </p15:guide>
        <p15:guide id="8" pos="2142">
          <p15:clr>
            <a:srgbClr val="A4A3A4"/>
          </p15:clr>
        </p15:guide>
        <p15:guide id="9" orient="horz" pos="2901">
          <p15:clr>
            <a:srgbClr val="A4A3A4"/>
          </p15:clr>
        </p15:guide>
        <p15:guide id="10" orient="horz" pos="3153">
          <p15:clr>
            <a:srgbClr val="A4A3A4"/>
          </p15:clr>
        </p15:guide>
        <p15:guide id="11" orient="horz" pos="2876">
          <p15:clr>
            <a:srgbClr val="A4A3A4"/>
          </p15:clr>
        </p15:guide>
        <p15:guide id="12" orient="horz" pos="3129">
          <p15:clr>
            <a:srgbClr val="A4A3A4"/>
          </p15:clr>
        </p15:guide>
        <p15:guide id="13" pos="2197">
          <p15:clr>
            <a:srgbClr val="A4A3A4"/>
          </p15:clr>
        </p15:guide>
        <p15:guide id="14" pos="2178">
          <p15:clr>
            <a:srgbClr val="A4A3A4"/>
          </p15:clr>
        </p15:guide>
        <p15:guide id="15" pos="2154">
          <p15:clr>
            <a:srgbClr val="A4A3A4"/>
          </p15:clr>
        </p15:guide>
        <p15:guide id="16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219" autoAdjust="0"/>
    <p:restoredTop sz="94660"/>
  </p:normalViewPr>
  <p:slideViewPr>
    <p:cSldViewPr>
      <p:cViewPr varScale="1">
        <p:scale>
          <a:sx n="116" d="100"/>
          <a:sy n="116" d="100"/>
        </p:scale>
        <p:origin x="-1158" y="-96"/>
      </p:cViewPr>
      <p:guideLst>
        <p:guide orient="horz" pos="2156"/>
        <p:guide orient="horz" pos="1342"/>
        <p:guide orient="horz" pos="2158"/>
        <p:guide orient="horz" pos="1024"/>
        <p:guide pos="2876"/>
        <p:guide pos="3115"/>
        <p:guide pos="350"/>
        <p:guide pos="5885"/>
        <p:guide pos="759"/>
        <p:guide pos="5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3282"/>
    </p:cViewPr>
  </p:sorterViewPr>
  <p:notesViewPr>
    <p:cSldViewPr>
      <p:cViewPr varScale="1">
        <p:scale>
          <a:sx n="86" d="100"/>
          <a:sy n="86" d="100"/>
        </p:scale>
        <p:origin x="-2292" y="-90"/>
      </p:cViewPr>
      <p:guideLst>
        <p:guide orient="horz" pos="2898"/>
        <p:guide orient="horz" pos="3150"/>
        <p:guide orient="horz" pos="2874"/>
        <p:guide orient="horz" pos="3125"/>
        <p:guide orient="horz" pos="2901"/>
        <p:guide orient="horz" pos="3153"/>
        <p:guide orient="horz" pos="2876"/>
        <p:guide orient="horz" pos="3129"/>
        <p:guide pos="2194"/>
        <p:guide pos="2177"/>
        <p:guide pos="2151"/>
        <p:guide pos="2142"/>
        <p:guide pos="2197"/>
        <p:guide pos="2178"/>
        <p:guide pos="2154"/>
        <p:guide pos="214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9788" cy="496967"/>
          </a:xfrm>
          <a:prstGeom prst="rect">
            <a:avLst/>
          </a:prstGeom>
        </p:spPr>
        <p:txBody>
          <a:bodyPr vert="horz" lIns="95663" tIns="47833" rIns="95663" bIns="47833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2"/>
            <a:ext cx="2949788" cy="496967"/>
          </a:xfrm>
          <a:prstGeom prst="rect">
            <a:avLst/>
          </a:prstGeom>
        </p:spPr>
        <p:txBody>
          <a:bodyPr vert="horz" lIns="95663" tIns="47833" rIns="95663" bIns="47833"/>
          <a:lstStyle>
            <a:lvl1pPr algn="r">
              <a:defRPr sz="1300"/>
            </a:lvl1pPr>
          </a:lstStyle>
          <a:p>
            <a:pPr lvl="0">
              <a:defRPr/>
            </a:pPr>
            <a:fld id="{44AEC666-7DEF-4D9D-8E76-9349C4DF2896}" type="datetime1">
              <a:rPr lang="ko-KR" altLang="en-US"/>
              <a:pPr lvl="0">
                <a:defRPr/>
              </a:pPr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40648"/>
            <a:ext cx="2949788" cy="496967"/>
          </a:xfrm>
          <a:prstGeom prst="rect">
            <a:avLst/>
          </a:prstGeom>
        </p:spPr>
        <p:txBody>
          <a:bodyPr vert="horz" lIns="95663" tIns="47833" rIns="95663" bIns="47833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8"/>
            <a:ext cx="2949788" cy="496967"/>
          </a:xfrm>
          <a:prstGeom prst="rect">
            <a:avLst/>
          </a:prstGeom>
        </p:spPr>
        <p:txBody>
          <a:bodyPr vert="horz" lIns="95663" tIns="47833" rIns="95663" bIns="47833" anchor="b"/>
          <a:lstStyle>
            <a:lvl1pPr algn="r">
              <a:defRPr sz="1300"/>
            </a:lvl1pPr>
          </a:lstStyle>
          <a:p>
            <a:pPr lvl="0">
              <a:defRPr/>
            </a:pPr>
            <a:fld id="{9970C652-3693-47FE-AFA6-AB24A577119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9788" cy="496967"/>
          </a:xfrm>
          <a:prstGeom prst="rect">
            <a:avLst/>
          </a:prstGeom>
        </p:spPr>
        <p:txBody>
          <a:bodyPr vert="horz" lIns="95663" tIns="47833" rIns="95663" bIns="47833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2"/>
            <a:ext cx="2949788" cy="496967"/>
          </a:xfrm>
          <a:prstGeom prst="rect">
            <a:avLst/>
          </a:prstGeom>
        </p:spPr>
        <p:txBody>
          <a:bodyPr vert="horz" lIns="95663" tIns="47833" rIns="95663" bIns="47833"/>
          <a:lstStyle>
            <a:lvl1pPr algn="r">
              <a:defRPr sz="1300"/>
            </a:lvl1pPr>
          </a:lstStyle>
          <a:p>
            <a:pPr lvl="0">
              <a:defRPr/>
            </a:pPr>
            <a:fld id="{9995ED73-2212-4687-95B9-AA1DDE9E6A9B}" type="datetime1">
              <a:rPr lang="ko-KR" altLang="en-US"/>
              <a:pPr lvl="0">
                <a:defRPr/>
              </a:pPr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84800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63" tIns="47833" rIns="95663" bIns="47833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8"/>
            <a:ext cx="5445760" cy="4472701"/>
          </a:xfrm>
          <a:prstGeom prst="rect">
            <a:avLst/>
          </a:prstGeom>
        </p:spPr>
        <p:txBody>
          <a:bodyPr vert="horz" lIns="95663" tIns="47833" rIns="95663" bIns="47833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8"/>
            <a:ext cx="2949788" cy="496967"/>
          </a:xfrm>
          <a:prstGeom prst="rect">
            <a:avLst/>
          </a:prstGeom>
        </p:spPr>
        <p:txBody>
          <a:bodyPr vert="horz" lIns="95663" tIns="47833" rIns="95663" bIns="47833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8"/>
            <a:ext cx="2949788" cy="496967"/>
          </a:xfrm>
          <a:prstGeom prst="rect">
            <a:avLst/>
          </a:prstGeom>
        </p:spPr>
        <p:txBody>
          <a:bodyPr vert="horz" lIns="95663" tIns="47833" rIns="95663" bIns="47833" anchor="b"/>
          <a:lstStyle>
            <a:lvl1pPr algn="r">
              <a:defRPr sz="1300"/>
            </a:lvl1pPr>
          </a:lstStyle>
          <a:p>
            <a:pPr lvl="0">
              <a:defRPr/>
            </a:pPr>
            <a:fld id="{B3CB8593-73C9-49AE-A13F-676F653B990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95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0082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09" y="247706"/>
            <a:ext cx="2955726" cy="1054191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2557" y="247706"/>
            <a:ext cx="5022395" cy="5309838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209" y="1301897"/>
            <a:ext cx="2955726" cy="4255647"/>
          </a:xfrm>
        </p:spPr>
        <p:txBody>
          <a:bodyPr/>
          <a:lstStyle>
            <a:lvl1pPr marL="0" indent="0">
              <a:buNone/>
              <a:defRPr sz="1270"/>
            </a:lvl1pPr>
            <a:lvl2pPr marL="414726" indent="0">
              <a:buNone/>
              <a:defRPr sz="1089"/>
            </a:lvl2pPr>
            <a:lvl3pPr marL="829452" indent="0">
              <a:buNone/>
              <a:defRPr sz="907"/>
            </a:lvl3pPr>
            <a:lvl4pPr marL="1244178" indent="0">
              <a:buNone/>
              <a:defRPr sz="816"/>
            </a:lvl4pPr>
            <a:lvl5pPr marL="1658904" indent="0">
              <a:buNone/>
              <a:defRPr sz="816"/>
            </a:lvl5pPr>
            <a:lvl6pPr marL="2073631" indent="0">
              <a:buNone/>
              <a:defRPr sz="816"/>
            </a:lvl6pPr>
            <a:lvl7pPr marL="2488357" indent="0">
              <a:buNone/>
              <a:defRPr sz="816"/>
            </a:lvl7pPr>
            <a:lvl8pPr marL="2903083" indent="0">
              <a:buNone/>
              <a:defRPr sz="816"/>
            </a:lvl8pPr>
            <a:lvl9pPr marL="3317809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7296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958" y="4355017"/>
            <a:ext cx="5390496" cy="514134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60958" y="555898"/>
            <a:ext cx="5390496" cy="37328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0958" y="4869152"/>
            <a:ext cx="5390496" cy="730156"/>
          </a:xfrm>
        </p:spPr>
        <p:txBody>
          <a:bodyPr/>
          <a:lstStyle>
            <a:lvl1pPr marL="0" indent="0">
              <a:buNone/>
              <a:defRPr sz="1270"/>
            </a:lvl1pPr>
            <a:lvl2pPr marL="414726" indent="0">
              <a:buNone/>
              <a:defRPr sz="1089"/>
            </a:lvl2pPr>
            <a:lvl3pPr marL="829452" indent="0">
              <a:buNone/>
              <a:defRPr sz="907"/>
            </a:lvl3pPr>
            <a:lvl4pPr marL="1244178" indent="0">
              <a:buNone/>
              <a:defRPr sz="816"/>
            </a:lvl4pPr>
            <a:lvl5pPr marL="1658904" indent="0">
              <a:buNone/>
              <a:defRPr sz="816"/>
            </a:lvl5pPr>
            <a:lvl6pPr marL="2073631" indent="0">
              <a:buNone/>
              <a:defRPr sz="816"/>
            </a:lvl6pPr>
            <a:lvl7pPr marL="2488357" indent="0">
              <a:buNone/>
              <a:defRPr sz="816"/>
            </a:lvl7pPr>
            <a:lvl8pPr marL="2903083" indent="0">
              <a:buNone/>
              <a:defRPr sz="816"/>
            </a:lvl8pPr>
            <a:lvl9pPr marL="3317809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3603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9761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516" y="249148"/>
            <a:ext cx="2021436" cy="53083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9208" y="249148"/>
            <a:ext cx="5914572" cy="53083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89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2E2-2E36-4BA6-BF46-F8FA43FD31EF}" type="datetimeFigureOut">
              <a:rPr lang="zh-CN" altLang="en-US" smtClean="0"/>
              <a:pPr/>
              <a:t>2020/12/10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3B8D0-EB74-4420-911C-521F82DBBE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831" y="2130426"/>
            <a:ext cx="8418751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662" y="3886200"/>
            <a:ext cx="693308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220" y="6356351"/>
            <a:ext cx="231103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008" y="6356351"/>
            <a:ext cx="3136397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2026-98D5-4B49-9C1A-873D8149B42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084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221" y="274638"/>
            <a:ext cx="8913972" cy="1143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21" y="1600201"/>
            <a:ext cx="8913972" cy="4525963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220" y="6356351"/>
            <a:ext cx="231103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008" y="6356351"/>
            <a:ext cx="3136397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D29E3-44A8-45D7-8752-9BAAA8823205}" type="slidenum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00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812" y="1932683"/>
            <a:ext cx="7636536" cy="13335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7624" y="3525491"/>
            <a:ext cx="6288912" cy="158992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4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9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4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8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3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8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3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7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879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816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86" y="3997860"/>
            <a:ext cx="7636536" cy="1235650"/>
          </a:xfrm>
        </p:spPr>
        <p:txBody>
          <a:bodyPr anchor="t"/>
          <a:lstStyle>
            <a:lvl1pPr algn="l">
              <a:defRPr sz="362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686" y="2636918"/>
            <a:ext cx="7636536" cy="1360942"/>
          </a:xfrm>
        </p:spPr>
        <p:txBody>
          <a:bodyPr anchor="b"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327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208" y="1451673"/>
            <a:ext cx="3968004" cy="4105872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948" y="1451673"/>
            <a:ext cx="3968004" cy="4105872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596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208" y="1392627"/>
            <a:ext cx="3969564" cy="580380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208" y="1973007"/>
            <a:ext cx="3969564" cy="3584537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9" y="1392627"/>
            <a:ext cx="3971124" cy="580380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9" y="1973007"/>
            <a:ext cx="3971124" cy="3584537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496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222" y="6356350"/>
            <a:ext cx="2311030" cy="365126"/>
          </a:xfrm>
          <a:prstGeom prst="rect">
            <a:avLst/>
          </a:prstGeom>
        </p:spPr>
        <p:txBody>
          <a:bodyPr vert="horz" lIns="97276" tIns="48638" rIns="97276" bIns="4863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692E2-2E36-4BA6-BF46-F8FA43FD31EF}" type="datetimeFigureOut">
              <a:rPr lang="zh-CN" altLang="en-US" smtClean="0"/>
              <a:pPr/>
              <a:t>2020/12/10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84009" y="6356350"/>
            <a:ext cx="3136397" cy="365126"/>
          </a:xfrm>
          <a:prstGeom prst="rect">
            <a:avLst/>
          </a:prstGeom>
        </p:spPr>
        <p:txBody>
          <a:bodyPr vert="horz" lIns="97276" tIns="48638" rIns="97276" bIns="4863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98165" y="6356350"/>
            <a:ext cx="2311030" cy="365126"/>
          </a:xfrm>
          <a:prstGeom prst="rect">
            <a:avLst/>
          </a:prstGeom>
        </p:spPr>
        <p:txBody>
          <a:bodyPr vert="horz" lIns="97276" tIns="48638" rIns="97276" bIns="4863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3B8D0-EB74-4420-911C-521F82DBBE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xStyles>
    <p:titleStyle>
      <a:lvl1pPr algn="ctr" defTabSz="972672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4987" indent="-364987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0179" indent="-303843" algn="l" defTabSz="972672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5841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2177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8513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5320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1656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7992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4328" indent="-243168" algn="l" defTabSz="9726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6336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672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9009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5345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1681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8488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4824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1160" algn="l" defTabSz="9726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208" y="249147"/>
            <a:ext cx="8085744" cy="10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208" y="1451673"/>
            <a:ext cx="8085744" cy="410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9208" y="5766367"/>
            <a:ext cx="2096304" cy="3312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69588" y="5766367"/>
            <a:ext cx="2844984" cy="3312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38648" y="5766367"/>
            <a:ext cx="2096304" cy="3312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835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829452" rtl="0" eaLnBrk="1" latinLnBrk="0" hangingPunct="1">
        <a:spcBef>
          <a:spcPct val="0"/>
        </a:spcBef>
        <a:buNone/>
        <a:defRPr sz="39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045" indent="-311045" algn="l" defTabSz="829452" rtl="0" eaLnBrk="1" latinLnBrk="0" hangingPunct="1">
        <a:spcBef>
          <a:spcPct val="20000"/>
        </a:spcBef>
        <a:buFont typeface="Arial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1pPr>
      <a:lvl2pPr marL="673930" indent="-259204" algn="l" defTabSz="829452" rtl="0" eaLnBrk="1" latinLnBrk="0" hangingPunct="1">
        <a:spcBef>
          <a:spcPct val="20000"/>
        </a:spcBef>
        <a:buFont typeface="Arial" pitchFamily="34" charset="0"/>
        <a:buChar char="–"/>
        <a:defRPr sz="25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spcBef>
          <a:spcPct val="20000"/>
        </a:spcBef>
        <a:buFont typeface="Arial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spcBef>
          <a:spcPct val="20000"/>
        </a:spcBef>
        <a:buFont typeface="Arial" pitchFamily="34" charset="0"/>
        <a:buChar char="–"/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spcBef>
          <a:spcPct val="20000"/>
        </a:spcBef>
        <a:buFont typeface="Arial" pitchFamily="34" charset="0"/>
        <a:buChar char="»"/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84400" y="6140375"/>
            <a:ext cx="99586" cy="139810"/>
          </a:xfrm>
          <a:custGeom>
            <a:avLst/>
            <a:gdLst>
              <a:gd name="connsiteX0" fmla="*/ 69141 w 101358"/>
              <a:gd name="connsiteY0" fmla="*/ 61693 h 154131"/>
              <a:gd name="connsiteX1" fmla="*/ 69141 w 101358"/>
              <a:gd name="connsiteY1" fmla="*/ 0 h 154131"/>
              <a:gd name="connsiteX2" fmla="*/ 101358 w 101358"/>
              <a:gd name="connsiteY2" fmla="*/ 0 h 154131"/>
              <a:gd name="connsiteX3" fmla="*/ 101358 w 101358"/>
              <a:gd name="connsiteY3" fmla="*/ 154131 h 154131"/>
              <a:gd name="connsiteX4" fmla="*/ 69141 w 101358"/>
              <a:gd name="connsiteY4" fmla="*/ 154131 h 154131"/>
              <a:gd name="connsiteX5" fmla="*/ 69141 w 101358"/>
              <a:gd name="connsiteY5" fmla="*/ 85393 h 154131"/>
              <a:gd name="connsiteX6" fmla="*/ 32229 w 101358"/>
              <a:gd name="connsiteY6" fmla="*/ 85393 h 154131"/>
              <a:gd name="connsiteX7" fmla="*/ 32229 w 101358"/>
              <a:gd name="connsiteY7" fmla="*/ 154131 h 154131"/>
              <a:gd name="connsiteX8" fmla="*/ 0 w 101358"/>
              <a:gd name="connsiteY8" fmla="*/ 154131 h 154131"/>
              <a:gd name="connsiteX9" fmla="*/ 0 w 101358"/>
              <a:gd name="connsiteY9" fmla="*/ 0 h 154131"/>
              <a:gd name="connsiteX10" fmla="*/ 32229 w 101358"/>
              <a:gd name="connsiteY10" fmla="*/ 0 h 154131"/>
              <a:gd name="connsiteX11" fmla="*/ 32229 w 101358"/>
              <a:gd name="connsiteY11" fmla="*/ 61693 h 154131"/>
              <a:gd name="connsiteX12" fmla="*/ 69141 w 101358"/>
              <a:gd name="connsiteY12" fmla="*/ 61693 h 1541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1358" h="154131">
                <a:moveTo>
                  <a:pt x="69141" y="61693"/>
                </a:moveTo>
                <a:lnTo>
                  <a:pt x="69141" y="0"/>
                </a:lnTo>
                <a:lnTo>
                  <a:pt x="101358" y="0"/>
                </a:lnTo>
                <a:lnTo>
                  <a:pt x="101358" y="154131"/>
                </a:lnTo>
                <a:lnTo>
                  <a:pt x="69141" y="154131"/>
                </a:lnTo>
                <a:lnTo>
                  <a:pt x="69141" y="85393"/>
                </a:lnTo>
                <a:lnTo>
                  <a:pt x="32229" y="85393"/>
                </a:lnTo>
                <a:lnTo>
                  <a:pt x="32229" y="154131"/>
                </a:lnTo>
                <a:lnTo>
                  <a:pt x="0" y="154131"/>
                </a:lnTo>
                <a:lnTo>
                  <a:pt x="0" y="0"/>
                </a:lnTo>
                <a:lnTo>
                  <a:pt x="32229" y="0"/>
                </a:lnTo>
                <a:lnTo>
                  <a:pt x="32229" y="61693"/>
                </a:lnTo>
                <a:lnTo>
                  <a:pt x="69141" y="6169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7998261" y="6180463"/>
            <a:ext cx="80935" cy="101663"/>
          </a:xfrm>
          <a:custGeom>
            <a:avLst/>
            <a:gdLst>
              <a:gd name="connsiteX0" fmla="*/ 29450 w 82375"/>
              <a:gd name="connsiteY0" fmla="*/ 75351 h 112076"/>
              <a:gd name="connsiteX1" fmla="*/ 30948 w 82375"/>
              <a:gd name="connsiteY1" fmla="*/ 88376 h 112076"/>
              <a:gd name="connsiteX2" fmla="*/ 41822 w 82375"/>
              <a:gd name="connsiteY2" fmla="*/ 93491 h 112076"/>
              <a:gd name="connsiteX3" fmla="*/ 52925 w 82375"/>
              <a:gd name="connsiteY3" fmla="*/ 82397 h 112076"/>
              <a:gd name="connsiteX4" fmla="*/ 0 w 82375"/>
              <a:gd name="connsiteY4" fmla="*/ 30313 h 112076"/>
              <a:gd name="connsiteX5" fmla="*/ 42469 w 82375"/>
              <a:gd name="connsiteY5" fmla="*/ 0 h 112076"/>
              <a:gd name="connsiteX6" fmla="*/ 79812 w 82375"/>
              <a:gd name="connsiteY6" fmla="*/ 33080 h 112076"/>
              <a:gd name="connsiteX7" fmla="*/ 50362 w 82375"/>
              <a:gd name="connsiteY7" fmla="*/ 33080 h 112076"/>
              <a:gd name="connsiteX8" fmla="*/ 47380 w 82375"/>
              <a:gd name="connsiteY8" fmla="*/ 19205 h 112076"/>
              <a:gd name="connsiteX9" fmla="*/ 39690 w 82375"/>
              <a:gd name="connsiteY9" fmla="*/ 16857 h 112076"/>
              <a:gd name="connsiteX10" fmla="*/ 29450 w 82375"/>
              <a:gd name="connsiteY10" fmla="*/ 28383 h 112076"/>
              <a:gd name="connsiteX11" fmla="*/ 82375 w 82375"/>
              <a:gd name="connsiteY11" fmla="*/ 79198 h 112076"/>
              <a:gd name="connsiteX12" fmla="*/ 42038 w 82375"/>
              <a:gd name="connsiteY12" fmla="*/ 112076 h 112076"/>
              <a:gd name="connsiteX13" fmla="*/ 0 w 82375"/>
              <a:gd name="connsiteY13" fmla="*/ 75351 h 112076"/>
              <a:gd name="connsiteX14" fmla="*/ 29450 w 82375"/>
              <a:gd name="connsiteY14" fmla="*/ 75351 h 112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2375" h="112076">
                <a:moveTo>
                  <a:pt x="29450" y="75351"/>
                </a:moveTo>
                <a:cubicBezTo>
                  <a:pt x="29235" y="80264"/>
                  <a:pt x="29450" y="84961"/>
                  <a:pt x="30948" y="88376"/>
                </a:cubicBezTo>
                <a:cubicBezTo>
                  <a:pt x="32648" y="91790"/>
                  <a:pt x="35859" y="93491"/>
                  <a:pt x="41822" y="93491"/>
                </a:cubicBezTo>
                <a:cubicBezTo>
                  <a:pt x="47798" y="93491"/>
                  <a:pt x="52925" y="89658"/>
                  <a:pt x="52925" y="82397"/>
                </a:cubicBezTo>
                <a:cubicBezTo>
                  <a:pt x="52925" y="59547"/>
                  <a:pt x="0" y="64675"/>
                  <a:pt x="0" y="30313"/>
                </a:cubicBezTo>
                <a:cubicBezTo>
                  <a:pt x="0" y="7045"/>
                  <a:pt x="23055" y="0"/>
                  <a:pt x="42469" y="0"/>
                </a:cubicBezTo>
                <a:cubicBezTo>
                  <a:pt x="62949" y="0"/>
                  <a:pt x="81512" y="9812"/>
                  <a:pt x="79812" y="33080"/>
                </a:cubicBezTo>
                <a:lnTo>
                  <a:pt x="50362" y="33080"/>
                </a:lnTo>
                <a:cubicBezTo>
                  <a:pt x="50362" y="25616"/>
                  <a:pt x="49511" y="21122"/>
                  <a:pt x="47380" y="19205"/>
                </a:cubicBezTo>
                <a:cubicBezTo>
                  <a:pt x="45451" y="17288"/>
                  <a:pt x="42888" y="16857"/>
                  <a:pt x="39690" y="16857"/>
                </a:cubicBezTo>
                <a:cubicBezTo>
                  <a:pt x="33080" y="16857"/>
                  <a:pt x="29450" y="21122"/>
                  <a:pt x="29450" y="28383"/>
                </a:cubicBezTo>
                <a:cubicBezTo>
                  <a:pt x="29450" y="45470"/>
                  <a:pt x="82375" y="44606"/>
                  <a:pt x="82375" y="79198"/>
                </a:cubicBezTo>
                <a:cubicBezTo>
                  <a:pt x="82375" y="97985"/>
                  <a:pt x="67009" y="112076"/>
                  <a:pt x="42038" y="112076"/>
                </a:cubicBezTo>
                <a:cubicBezTo>
                  <a:pt x="15797" y="112076"/>
                  <a:pt x="-1699" y="105449"/>
                  <a:pt x="0" y="75351"/>
                </a:cubicBezTo>
                <a:lnTo>
                  <a:pt x="29450" y="75351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8091766" y="6182393"/>
            <a:ext cx="82394" cy="99728"/>
          </a:xfrm>
          <a:custGeom>
            <a:avLst/>
            <a:gdLst>
              <a:gd name="connsiteX0" fmla="*/ 52709 w 83860"/>
              <a:gd name="connsiteY0" fmla="*/ 96919 h 109943"/>
              <a:gd name="connsiteX1" fmla="*/ 52277 w 83860"/>
              <a:gd name="connsiteY1" fmla="*/ 96919 h 109943"/>
              <a:gd name="connsiteX2" fmla="*/ 26887 w 83860"/>
              <a:gd name="connsiteY2" fmla="*/ 109943 h 109943"/>
              <a:gd name="connsiteX3" fmla="*/ 0 w 83860"/>
              <a:gd name="connsiteY3" fmla="*/ 86459 h 109943"/>
              <a:gd name="connsiteX4" fmla="*/ 0 w 83860"/>
              <a:gd name="connsiteY4" fmla="*/ 0 h 109943"/>
              <a:gd name="connsiteX5" fmla="*/ 30084 w 83860"/>
              <a:gd name="connsiteY5" fmla="*/ 0 h 109943"/>
              <a:gd name="connsiteX6" fmla="*/ 30084 w 83860"/>
              <a:gd name="connsiteY6" fmla="*/ 74717 h 109943"/>
              <a:gd name="connsiteX7" fmla="*/ 41403 w 83860"/>
              <a:gd name="connsiteY7" fmla="*/ 91372 h 109943"/>
              <a:gd name="connsiteX8" fmla="*/ 52709 w 83860"/>
              <a:gd name="connsiteY8" fmla="*/ 74717 h 109943"/>
              <a:gd name="connsiteX9" fmla="*/ 52709 w 83860"/>
              <a:gd name="connsiteY9" fmla="*/ 0 h 109943"/>
              <a:gd name="connsiteX10" fmla="*/ 82794 w 83860"/>
              <a:gd name="connsiteY10" fmla="*/ 0 h 109943"/>
              <a:gd name="connsiteX11" fmla="*/ 82794 w 83860"/>
              <a:gd name="connsiteY11" fmla="*/ 86459 h 109943"/>
              <a:gd name="connsiteX12" fmla="*/ 83860 w 83860"/>
              <a:gd name="connsiteY12" fmla="*/ 107811 h 109943"/>
              <a:gd name="connsiteX13" fmla="*/ 52709 w 83860"/>
              <a:gd name="connsiteY13" fmla="*/ 107811 h 109943"/>
              <a:gd name="connsiteX14" fmla="*/ 52709 w 83860"/>
              <a:gd name="connsiteY14" fmla="*/ 96919 h 109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3860" h="109943">
                <a:moveTo>
                  <a:pt x="52709" y="96919"/>
                </a:moveTo>
                <a:lnTo>
                  <a:pt x="52277" y="96919"/>
                </a:lnTo>
                <a:cubicBezTo>
                  <a:pt x="46301" y="106529"/>
                  <a:pt x="38206" y="109943"/>
                  <a:pt x="26887" y="109943"/>
                </a:cubicBezTo>
                <a:cubicBezTo>
                  <a:pt x="12587" y="109943"/>
                  <a:pt x="0" y="101400"/>
                  <a:pt x="0" y="86459"/>
                </a:cubicBezTo>
                <a:lnTo>
                  <a:pt x="0" y="0"/>
                </a:lnTo>
                <a:lnTo>
                  <a:pt x="30084" y="0"/>
                </a:lnTo>
                <a:lnTo>
                  <a:pt x="30084" y="74717"/>
                </a:lnTo>
                <a:cubicBezTo>
                  <a:pt x="30084" y="84327"/>
                  <a:pt x="31798" y="91372"/>
                  <a:pt x="41403" y="91372"/>
                </a:cubicBezTo>
                <a:cubicBezTo>
                  <a:pt x="51008" y="91372"/>
                  <a:pt x="52709" y="84327"/>
                  <a:pt x="52709" y="74717"/>
                </a:cubicBezTo>
                <a:lnTo>
                  <a:pt x="52709" y="0"/>
                </a:lnTo>
                <a:lnTo>
                  <a:pt x="82794" y="0"/>
                </a:lnTo>
                <a:lnTo>
                  <a:pt x="82794" y="86459"/>
                </a:lnTo>
                <a:cubicBezTo>
                  <a:pt x="82794" y="93505"/>
                  <a:pt x="83225" y="100765"/>
                  <a:pt x="83860" y="107811"/>
                </a:cubicBezTo>
                <a:lnTo>
                  <a:pt x="52709" y="107811"/>
                </a:lnTo>
                <a:lnTo>
                  <a:pt x="52709" y="96919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191362" y="6180455"/>
            <a:ext cx="81346" cy="99728"/>
          </a:xfrm>
          <a:custGeom>
            <a:avLst/>
            <a:gdLst>
              <a:gd name="connsiteX0" fmla="*/ 30084 w 82794"/>
              <a:gd name="connsiteY0" fmla="*/ 13024 h 109943"/>
              <a:gd name="connsiteX1" fmla="*/ 30516 w 82794"/>
              <a:gd name="connsiteY1" fmla="*/ 13024 h 109943"/>
              <a:gd name="connsiteX2" fmla="*/ 41187 w 82794"/>
              <a:gd name="connsiteY2" fmla="*/ 2995 h 109943"/>
              <a:gd name="connsiteX3" fmla="*/ 55906 w 82794"/>
              <a:gd name="connsiteY3" fmla="*/ 0 h 109943"/>
              <a:gd name="connsiteX4" fmla="*/ 82794 w 82794"/>
              <a:gd name="connsiteY4" fmla="*/ 23483 h 109943"/>
              <a:gd name="connsiteX5" fmla="*/ 82794 w 82794"/>
              <a:gd name="connsiteY5" fmla="*/ 109943 h 109943"/>
              <a:gd name="connsiteX6" fmla="*/ 52709 w 82794"/>
              <a:gd name="connsiteY6" fmla="*/ 109943 h 109943"/>
              <a:gd name="connsiteX7" fmla="*/ 52709 w 82794"/>
              <a:gd name="connsiteY7" fmla="*/ 35657 h 109943"/>
              <a:gd name="connsiteX8" fmla="*/ 41390 w 82794"/>
              <a:gd name="connsiteY8" fmla="*/ 18570 h 109943"/>
              <a:gd name="connsiteX9" fmla="*/ 30084 w 82794"/>
              <a:gd name="connsiteY9" fmla="*/ 35657 h 109943"/>
              <a:gd name="connsiteX10" fmla="*/ 30084 w 82794"/>
              <a:gd name="connsiteY10" fmla="*/ 109943 h 109943"/>
              <a:gd name="connsiteX11" fmla="*/ 0 w 82794"/>
              <a:gd name="connsiteY11" fmla="*/ 109943 h 109943"/>
              <a:gd name="connsiteX12" fmla="*/ 0 w 82794"/>
              <a:gd name="connsiteY12" fmla="*/ 2132 h 109943"/>
              <a:gd name="connsiteX13" fmla="*/ 30084 w 82794"/>
              <a:gd name="connsiteY13" fmla="*/ 2132 h 109943"/>
              <a:gd name="connsiteX14" fmla="*/ 30084 w 82794"/>
              <a:gd name="connsiteY14" fmla="*/ 13024 h 109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2794" h="109943">
                <a:moveTo>
                  <a:pt x="30084" y="13024"/>
                </a:moveTo>
                <a:lnTo>
                  <a:pt x="30516" y="13024"/>
                </a:lnTo>
                <a:cubicBezTo>
                  <a:pt x="33497" y="8111"/>
                  <a:pt x="37127" y="4912"/>
                  <a:pt x="41187" y="2995"/>
                </a:cubicBezTo>
                <a:cubicBezTo>
                  <a:pt x="45451" y="850"/>
                  <a:pt x="50362" y="0"/>
                  <a:pt x="55906" y="0"/>
                </a:cubicBezTo>
                <a:cubicBezTo>
                  <a:pt x="70194" y="0"/>
                  <a:pt x="82794" y="8542"/>
                  <a:pt x="82794" y="23483"/>
                </a:cubicBezTo>
                <a:lnTo>
                  <a:pt x="82794" y="109943"/>
                </a:lnTo>
                <a:lnTo>
                  <a:pt x="52709" y="109943"/>
                </a:lnTo>
                <a:lnTo>
                  <a:pt x="52709" y="35657"/>
                </a:lnTo>
                <a:cubicBezTo>
                  <a:pt x="52709" y="26048"/>
                  <a:pt x="50996" y="18570"/>
                  <a:pt x="41390" y="18570"/>
                </a:cubicBezTo>
                <a:cubicBezTo>
                  <a:pt x="31798" y="18570"/>
                  <a:pt x="30084" y="26048"/>
                  <a:pt x="30084" y="35657"/>
                </a:cubicBezTo>
                <a:lnTo>
                  <a:pt x="30084" y="109943"/>
                </a:lnTo>
                <a:lnTo>
                  <a:pt x="0" y="109943"/>
                </a:lnTo>
                <a:lnTo>
                  <a:pt x="0" y="2132"/>
                </a:lnTo>
                <a:lnTo>
                  <a:pt x="30084" y="2132"/>
                </a:lnTo>
                <a:lnTo>
                  <a:pt x="30084" y="13024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8622621" y="6157225"/>
            <a:ext cx="50952" cy="123345"/>
          </a:xfrm>
          <a:custGeom>
            <a:avLst/>
            <a:gdLst>
              <a:gd name="connsiteX0" fmla="*/ 0 w 51858"/>
              <a:gd name="connsiteY0" fmla="*/ 37993 h 135979"/>
              <a:gd name="connsiteX1" fmla="*/ 0 w 51858"/>
              <a:gd name="connsiteY1" fmla="*/ 27749 h 135979"/>
              <a:gd name="connsiteX2" fmla="*/ 17281 w 51858"/>
              <a:gd name="connsiteY2" fmla="*/ 27749 h 135979"/>
              <a:gd name="connsiteX3" fmla="*/ 17281 w 51858"/>
              <a:gd name="connsiteY3" fmla="*/ 5547 h 135979"/>
              <a:gd name="connsiteX4" fmla="*/ 30084 w 51858"/>
              <a:gd name="connsiteY4" fmla="*/ 0 h 135979"/>
              <a:gd name="connsiteX5" fmla="*/ 30084 w 51858"/>
              <a:gd name="connsiteY5" fmla="*/ 27749 h 135979"/>
              <a:gd name="connsiteX6" fmla="*/ 51858 w 51858"/>
              <a:gd name="connsiteY6" fmla="*/ 27749 h 135979"/>
              <a:gd name="connsiteX7" fmla="*/ 51858 w 51858"/>
              <a:gd name="connsiteY7" fmla="*/ 37993 h 135979"/>
              <a:gd name="connsiteX8" fmla="*/ 30084 w 51858"/>
              <a:gd name="connsiteY8" fmla="*/ 37993 h 135979"/>
              <a:gd name="connsiteX9" fmla="*/ 30084 w 51858"/>
              <a:gd name="connsiteY9" fmla="*/ 107164 h 135979"/>
              <a:gd name="connsiteX10" fmla="*/ 41822 w 51858"/>
              <a:gd name="connsiteY10" fmla="*/ 124884 h 135979"/>
              <a:gd name="connsiteX11" fmla="*/ 51858 w 51858"/>
              <a:gd name="connsiteY11" fmla="*/ 124237 h 135979"/>
              <a:gd name="connsiteX12" fmla="*/ 51858 w 51858"/>
              <a:gd name="connsiteY12" fmla="*/ 135345 h 135979"/>
              <a:gd name="connsiteX13" fmla="*/ 39690 w 51858"/>
              <a:gd name="connsiteY13" fmla="*/ 135979 h 135979"/>
              <a:gd name="connsiteX14" fmla="*/ 17281 w 51858"/>
              <a:gd name="connsiteY14" fmla="*/ 115059 h 135979"/>
              <a:gd name="connsiteX15" fmla="*/ 17281 w 51858"/>
              <a:gd name="connsiteY15" fmla="*/ 37993 h 135979"/>
              <a:gd name="connsiteX16" fmla="*/ 0 w 51858"/>
              <a:gd name="connsiteY16" fmla="*/ 37993 h 135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51858" h="135979">
                <a:moveTo>
                  <a:pt x="0" y="37993"/>
                </a:moveTo>
                <a:lnTo>
                  <a:pt x="0" y="27749"/>
                </a:lnTo>
                <a:lnTo>
                  <a:pt x="17281" y="27749"/>
                </a:lnTo>
                <a:lnTo>
                  <a:pt x="17281" y="5547"/>
                </a:lnTo>
                <a:lnTo>
                  <a:pt x="30084" y="0"/>
                </a:lnTo>
                <a:lnTo>
                  <a:pt x="30084" y="27749"/>
                </a:lnTo>
                <a:lnTo>
                  <a:pt x="51858" y="27749"/>
                </a:lnTo>
                <a:lnTo>
                  <a:pt x="51858" y="37993"/>
                </a:lnTo>
                <a:lnTo>
                  <a:pt x="30084" y="37993"/>
                </a:lnTo>
                <a:lnTo>
                  <a:pt x="30084" y="107164"/>
                </a:lnTo>
                <a:cubicBezTo>
                  <a:pt x="30084" y="121470"/>
                  <a:pt x="31582" y="124884"/>
                  <a:pt x="41822" y="124884"/>
                </a:cubicBezTo>
                <a:cubicBezTo>
                  <a:pt x="46085" y="124884"/>
                  <a:pt x="49079" y="124669"/>
                  <a:pt x="51858" y="124237"/>
                </a:cubicBezTo>
                <a:lnTo>
                  <a:pt x="51858" y="135345"/>
                </a:lnTo>
                <a:cubicBezTo>
                  <a:pt x="48014" y="135763"/>
                  <a:pt x="43750" y="135979"/>
                  <a:pt x="39690" y="135979"/>
                </a:cubicBezTo>
                <a:cubicBezTo>
                  <a:pt x="22408" y="135979"/>
                  <a:pt x="17281" y="128299"/>
                  <a:pt x="17281" y="115059"/>
                </a:cubicBezTo>
                <a:lnTo>
                  <a:pt x="17281" y="37993"/>
                </a:lnTo>
                <a:lnTo>
                  <a:pt x="0" y="3799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687828" y="6140368"/>
            <a:ext cx="15509" cy="14716"/>
          </a:xfrm>
          <a:custGeom>
            <a:avLst/>
            <a:gdLst>
              <a:gd name="connsiteX0" fmla="*/ 0 w 15785"/>
              <a:gd name="connsiteY0" fmla="*/ 0 h 16223"/>
              <a:gd name="connsiteX1" fmla="*/ 15785 w 15785"/>
              <a:gd name="connsiteY1" fmla="*/ 0 h 16223"/>
              <a:gd name="connsiteX2" fmla="*/ 15785 w 15785"/>
              <a:gd name="connsiteY2" fmla="*/ 16223 h 16223"/>
              <a:gd name="connsiteX3" fmla="*/ 0 w 15785"/>
              <a:gd name="connsiteY3" fmla="*/ 16223 h 16223"/>
              <a:gd name="connsiteX4" fmla="*/ 0 w 15785"/>
              <a:gd name="connsiteY4" fmla="*/ 0 h 16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5" h="16223">
                <a:moveTo>
                  <a:pt x="0" y="0"/>
                </a:moveTo>
                <a:lnTo>
                  <a:pt x="15785" y="0"/>
                </a:lnTo>
                <a:lnTo>
                  <a:pt x="15785" y="16223"/>
                </a:lnTo>
                <a:lnTo>
                  <a:pt x="0" y="16223"/>
                </a:lnTo>
                <a:lnTo>
                  <a:pt x="0" y="0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8689300" y="6182397"/>
            <a:ext cx="12579" cy="97794"/>
          </a:xfrm>
          <a:custGeom>
            <a:avLst/>
            <a:gdLst>
              <a:gd name="connsiteX0" fmla="*/ 6401 w 12802"/>
              <a:gd name="connsiteY0" fmla="*/ 0 h 107811"/>
              <a:gd name="connsiteX1" fmla="*/ 6401 w 12802"/>
              <a:gd name="connsiteY1" fmla="*/ 107811 h 107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02" h="107811">
                <a:moveTo>
                  <a:pt x="6401" y="0"/>
                </a:moveTo>
                <a:lnTo>
                  <a:pt x="6401" y="107811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8721577" y="6180454"/>
            <a:ext cx="64790" cy="101663"/>
          </a:xfrm>
          <a:custGeom>
            <a:avLst/>
            <a:gdLst>
              <a:gd name="connsiteX0" fmla="*/ 52924 w 65943"/>
              <a:gd name="connsiteY0" fmla="*/ 33093 h 112076"/>
              <a:gd name="connsiteX1" fmla="*/ 33929 w 65943"/>
              <a:gd name="connsiteY1" fmla="*/ 10256 h 112076"/>
              <a:gd name="connsiteX2" fmla="*/ 16647 w 65943"/>
              <a:gd name="connsiteY2" fmla="*/ 22633 h 112076"/>
              <a:gd name="connsiteX3" fmla="*/ 13665 w 65943"/>
              <a:gd name="connsiteY3" fmla="*/ 56577 h 112076"/>
              <a:gd name="connsiteX4" fmla="*/ 33511 w 65943"/>
              <a:gd name="connsiteY4" fmla="*/ 101831 h 112076"/>
              <a:gd name="connsiteX5" fmla="*/ 53140 w 65943"/>
              <a:gd name="connsiteY5" fmla="*/ 78131 h 112076"/>
              <a:gd name="connsiteX6" fmla="*/ 65943 w 65943"/>
              <a:gd name="connsiteY6" fmla="*/ 78131 h 112076"/>
              <a:gd name="connsiteX7" fmla="*/ 36492 w 65943"/>
              <a:gd name="connsiteY7" fmla="*/ 112076 h 112076"/>
              <a:gd name="connsiteX8" fmla="*/ 0 w 65943"/>
              <a:gd name="connsiteY8" fmla="*/ 56577 h 112076"/>
              <a:gd name="connsiteX9" fmla="*/ 3209 w 65943"/>
              <a:gd name="connsiteY9" fmla="*/ 20919 h 112076"/>
              <a:gd name="connsiteX10" fmla="*/ 35642 w 65943"/>
              <a:gd name="connsiteY10" fmla="*/ 0 h 112076"/>
              <a:gd name="connsiteX11" fmla="*/ 65727 w 65943"/>
              <a:gd name="connsiteY11" fmla="*/ 33093 h 112076"/>
              <a:gd name="connsiteX12" fmla="*/ 52924 w 65943"/>
              <a:gd name="connsiteY12" fmla="*/ 33093 h 112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5943" h="112076">
                <a:moveTo>
                  <a:pt x="52924" y="33093"/>
                </a:moveTo>
                <a:cubicBezTo>
                  <a:pt x="53558" y="19649"/>
                  <a:pt x="48661" y="10256"/>
                  <a:pt x="33929" y="10256"/>
                </a:cubicBezTo>
                <a:cubicBezTo>
                  <a:pt x="26037" y="10256"/>
                  <a:pt x="19425" y="14737"/>
                  <a:pt x="16647" y="22633"/>
                </a:cubicBezTo>
                <a:cubicBezTo>
                  <a:pt x="14934" y="27546"/>
                  <a:pt x="13665" y="42271"/>
                  <a:pt x="13665" y="56577"/>
                </a:cubicBezTo>
                <a:cubicBezTo>
                  <a:pt x="13665" y="75999"/>
                  <a:pt x="13665" y="101831"/>
                  <a:pt x="33511" y="101831"/>
                </a:cubicBezTo>
                <a:cubicBezTo>
                  <a:pt x="50361" y="101831"/>
                  <a:pt x="52492" y="91156"/>
                  <a:pt x="53140" y="78131"/>
                </a:cubicBezTo>
                <a:lnTo>
                  <a:pt x="65943" y="78131"/>
                </a:lnTo>
                <a:cubicBezTo>
                  <a:pt x="67009" y="107176"/>
                  <a:pt x="46529" y="112076"/>
                  <a:pt x="36492" y="112076"/>
                </a:cubicBezTo>
                <a:cubicBezTo>
                  <a:pt x="0" y="112076"/>
                  <a:pt x="0" y="83260"/>
                  <a:pt x="0" y="56577"/>
                </a:cubicBezTo>
                <a:cubicBezTo>
                  <a:pt x="0" y="45901"/>
                  <a:pt x="430" y="29043"/>
                  <a:pt x="3209" y="20919"/>
                </a:cubicBezTo>
                <a:cubicBezTo>
                  <a:pt x="8755" y="5560"/>
                  <a:pt x="20911" y="0"/>
                  <a:pt x="35642" y="0"/>
                </a:cubicBezTo>
                <a:cubicBezTo>
                  <a:pt x="54205" y="0"/>
                  <a:pt x="66793" y="10459"/>
                  <a:pt x="65727" y="33093"/>
                </a:cubicBezTo>
                <a:lnTo>
                  <a:pt x="52924" y="3309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8799158" y="6180458"/>
            <a:ext cx="62895" cy="101663"/>
          </a:xfrm>
          <a:custGeom>
            <a:avLst/>
            <a:gdLst>
              <a:gd name="connsiteX0" fmla="*/ 32216 w 64014"/>
              <a:gd name="connsiteY0" fmla="*/ 112076 h 112076"/>
              <a:gd name="connsiteX1" fmla="*/ 0 w 64014"/>
              <a:gd name="connsiteY1" fmla="*/ 77916 h 112076"/>
              <a:gd name="connsiteX2" fmla="*/ 13006 w 64014"/>
              <a:gd name="connsiteY2" fmla="*/ 77916 h 112076"/>
              <a:gd name="connsiteX3" fmla="*/ 32850 w 64014"/>
              <a:gd name="connsiteY3" fmla="*/ 102466 h 112076"/>
              <a:gd name="connsiteX4" fmla="*/ 51211 w 64014"/>
              <a:gd name="connsiteY4" fmla="*/ 83476 h 112076"/>
              <a:gd name="connsiteX5" fmla="*/ 2765 w 64014"/>
              <a:gd name="connsiteY5" fmla="*/ 26898 h 112076"/>
              <a:gd name="connsiteX6" fmla="*/ 35198 w 64014"/>
              <a:gd name="connsiteY6" fmla="*/ 0 h 112076"/>
              <a:gd name="connsiteX7" fmla="*/ 63367 w 64014"/>
              <a:gd name="connsiteY7" fmla="*/ 31163 h 112076"/>
              <a:gd name="connsiteX8" fmla="*/ 50780 w 64014"/>
              <a:gd name="connsiteY8" fmla="*/ 31163 h 112076"/>
              <a:gd name="connsiteX9" fmla="*/ 32001 w 64014"/>
              <a:gd name="connsiteY9" fmla="*/ 10243 h 112076"/>
              <a:gd name="connsiteX10" fmla="*/ 15568 w 64014"/>
              <a:gd name="connsiteY10" fmla="*/ 25832 h 112076"/>
              <a:gd name="connsiteX11" fmla="*/ 64014 w 64014"/>
              <a:gd name="connsiteY11" fmla="*/ 81546 h 112076"/>
              <a:gd name="connsiteX12" fmla="*/ 32216 w 64014"/>
              <a:gd name="connsiteY12" fmla="*/ 112076 h 112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4014" h="112076">
                <a:moveTo>
                  <a:pt x="32216" y="112076"/>
                </a:moveTo>
                <a:cubicBezTo>
                  <a:pt x="8958" y="112076"/>
                  <a:pt x="-216" y="100765"/>
                  <a:pt x="0" y="77916"/>
                </a:cubicBezTo>
                <a:lnTo>
                  <a:pt x="13006" y="77916"/>
                </a:lnTo>
                <a:cubicBezTo>
                  <a:pt x="13006" y="92654"/>
                  <a:pt x="16419" y="102466"/>
                  <a:pt x="32850" y="102466"/>
                </a:cubicBezTo>
                <a:cubicBezTo>
                  <a:pt x="45235" y="102466"/>
                  <a:pt x="51211" y="95421"/>
                  <a:pt x="51211" y="83476"/>
                </a:cubicBezTo>
                <a:cubicBezTo>
                  <a:pt x="51211" y="55295"/>
                  <a:pt x="2765" y="62543"/>
                  <a:pt x="2765" y="26898"/>
                </a:cubicBezTo>
                <a:cubicBezTo>
                  <a:pt x="2765" y="7045"/>
                  <a:pt x="16419" y="0"/>
                  <a:pt x="35198" y="0"/>
                </a:cubicBezTo>
                <a:cubicBezTo>
                  <a:pt x="56540" y="0"/>
                  <a:pt x="63367" y="14724"/>
                  <a:pt x="63367" y="31163"/>
                </a:cubicBezTo>
                <a:lnTo>
                  <a:pt x="50780" y="31163"/>
                </a:lnTo>
                <a:cubicBezTo>
                  <a:pt x="50145" y="17505"/>
                  <a:pt x="46516" y="10243"/>
                  <a:pt x="32001" y="10243"/>
                </a:cubicBezTo>
                <a:cubicBezTo>
                  <a:pt x="22827" y="10243"/>
                  <a:pt x="15568" y="16223"/>
                  <a:pt x="15568" y="25832"/>
                </a:cubicBezTo>
                <a:cubicBezTo>
                  <a:pt x="15568" y="52730"/>
                  <a:pt x="64014" y="45470"/>
                  <a:pt x="64014" y="81546"/>
                </a:cubicBezTo>
                <a:cubicBezTo>
                  <a:pt x="64014" y="101831"/>
                  <a:pt x="52277" y="112076"/>
                  <a:pt x="32216" y="112076"/>
                </a:cubicBez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8886695" y="6120630"/>
            <a:ext cx="71286" cy="69710"/>
          </a:xfrm>
          <a:custGeom>
            <a:avLst/>
            <a:gdLst>
              <a:gd name="connsiteX0" fmla="*/ 66578 w 72554"/>
              <a:gd name="connsiteY0" fmla="*/ 62759 h 76850"/>
              <a:gd name="connsiteX1" fmla="*/ 41606 w 72554"/>
              <a:gd name="connsiteY1" fmla="*/ 47603 h 76850"/>
              <a:gd name="connsiteX2" fmla="*/ 42469 w 72554"/>
              <a:gd name="connsiteY2" fmla="*/ 76850 h 76850"/>
              <a:gd name="connsiteX3" fmla="*/ 30084 w 72554"/>
              <a:gd name="connsiteY3" fmla="*/ 76850 h 76850"/>
              <a:gd name="connsiteX4" fmla="*/ 30935 w 72554"/>
              <a:gd name="connsiteY4" fmla="*/ 47603 h 76850"/>
              <a:gd name="connsiteX5" fmla="*/ 6191 w 72554"/>
              <a:gd name="connsiteY5" fmla="*/ 62759 h 76850"/>
              <a:gd name="connsiteX6" fmla="*/ 0 w 72554"/>
              <a:gd name="connsiteY6" fmla="*/ 52299 h 76850"/>
              <a:gd name="connsiteX7" fmla="*/ 25606 w 72554"/>
              <a:gd name="connsiteY7" fmla="*/ 38424 h 76850"/>
              <a:gd name="connsiteX8" fmla="*/ 0 w 72554"/>
              <a:gd name="connsiteY8" fmla="*/ 24334 h 76850"/>
              <a:gd name="connsiteX9" fmla="*/ 6191 w 72554"/>
              <a:gd name="connsiteY9" fmla="*/ 14090 h 76850"/>
              <a:gd name="connsiteX10" fmla="*/ 30935 w 72554"/>
              <a:gd name="connsiteY10" fmla="*/ 29247 h 76850"/>
              <a:gd name="connsiteX11" fmla="*/ 30084 w 72554"/>
              <a:gd name="connsiteY11" fmla="*/ 0 h 76850"/>
              <a:gd name="connsiteX12" fmla="*/ 42469 w 72554"/>
              <a:gd name="connsiteY12" fmla="*/ 0 h 76850"/>
              <a:gd name="connsiteX13" fmla="*/ 41606 w 72554"/>
              <a:gd name="connsiteY13" fmla="*/ 29247 h 76850"/>
              <a:gd name="connsiteX14" fmla="*/ 66578 w 72554"/>
              <a:gd name="connsiteY14" fmla="*/ 14090 h 76850"/>
              <a:gd name="connsiteX15" fmla="*/ 72554 w 72554"/>
              <a:gd name="connsiteY15" fmla="*/ 24334 h 76850"/>
              <a:gd name="connsiteX16" fmla="*/ 46948 w 72554"/>
              <a:gd name="connsiteY16" fmla="*/ 38424 h 76850"/>
              <a:gd name="connsiteX17" fmla="*/ 72554 w 72554"/>
              <a:gd name="connsiteY17" fmla="*/ 52299 h 76850"/>
              <a:gd name="connsiteX18" fmla="*/ 66578 w 72554"/>
              <a:gd name="connsiteY18" fmla="*/ 62759 h 76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72554" h="76850">
                <a:moveTo>
                  <a:pt x="66578" y="62759"/>
                </a:moveTo>
                <a:lnTo>
                  <a:pt x="41606" y="47603"/>
                </a:lnTo>
                <a:lnTo>
                  <a:pt x="42469" y="76850"/>
                </a:lnTo>
                <a:lnTo>
                  <a:pt x="30084" y="76850"/>
                </a:lnTo>
                <a:lnTo>
                  <a:pt x="30935" y="47603"/>
                </a:lnTo>
                <a:lnTo>
                  <a:pt x="6191" y="62759"/>
                </a:lnTo>
                <a:lnTo>
                  <a:pt x="0" y="52299"/>
                </a:lnTo>
                <a:lnTo>
                  <a:pt x="25606" y="38424"/>
                </a:lnTo>
                <a:lnTo>
                  <a:pt x="0" y="24334"/>
                </a:lnTo>
                <a:lnTo>
                  <a:pt x="6191" y="14090"/>
                </a:lnTo>
                <a:lnTo>
                  <a:pt x="30935" y="29247"/>
                </a:lnTo>
                <a:lnTo>
                  <a:pt x="30084" y="0"/>
                </a:lnTo>
                <a:lnTo>
                  <a:pt x="42469" y="0"/>
                </a:lnTo>
                <a:lnTo>
                  <a:pt x="41606" y="29247"/>
                </a:lnTo>
                <a:lnTo>
                  <a:pt x="66578" y="14090"/>
                </a:lnTo>
                <a:lnTo>
                  <a:pt x="72554" y="24334"/>
                </a:lnTo>
                <a:lnTo>
                  <a:pt x="46948" y="38424"/>
                </a:lnTo>
                <a:lnTo>
                  <a:pt x="72554" y="52299"/>
                </a:lnTo>
                <a:lnTo>
                  <a:pt x="66578" y="62759"/>
                </a:lnTo>
              </a:path>
            </a:pathLst>
          </a:custGeom>
          <a:solidFill>
            <a:srgbClr val="C56C2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7798750" y="6175080"/>
            <a:ext cx="199648" cy="115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285392" y="6175080"/>
            <a:ext cx="87346" cy="14976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422650" y="6129000"/>
            <a:ext cx="199648" cy="19584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0" y="3600"/>
            <a:ext cx="9904413" cy="6854400"/>
          </a:xfrm>
          <a:prstGeom prst="rect">
            <a:avLst/>
          </a:prstGeom>
          <a:noFill/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7760518" y="5902064"/>
            <a:ext cx="1499414" cy="76729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83853" y="2790374"/>
            <a:ext cx="6552729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00"/>
              </a:lnSpc>
              <a:defRPr/>
            </a:pPr>
            <a:r>
              <a:rPr lang="ko-KR" altLang="en-US" sz="4800" spc="-200" dirty="0">
                <a:solidFill>
                  <a:srgbClr val="002060"/>
                </a:solidFill>
                <a:latin typeface="HY견고딕"/>
                <a:ea typeface="HY견고딕"/>
              </a:rPr>
              <a:t>투자자 기업설명서</a:t>
            </a:r>
            <a:r>
              <a:rPr lang="en-US" altLang="ko-KR" sz="4800" spc="-200" dirty="0">
                <a:solidFill>
                  <a:srgbClr val="002060"/>
                </a:solidFill>
                <a:latin typeface="HY견고딕"/>
                <a:ea typeface="HY견고딕"/>
              </a:rPr>
              <a:t>(IR)</a:t>
            </a:r>
          </a:p>
          <a:p>
            <a:pPr algn="ctr">
              <a:lnSpc>
                <a:spcPts val="5000"/>
              </a:lnSpc>
              <a:defRPr/>
            </a:pPr>
            <a:r>
              <a:rPr lang="en-US" altLang="ko-KR" sz="2400" spc="-200" dirty="0">
                <a:solidFill>
                  <a:srgbClr val="002060"/>
                </a:solidFill>
                <a:latin typeface="+mj-ea"/>
                <a:ea typeface="+mj-ea"/>
              </a:rPr>
              <a:t>2020. </a:t>
            </a:r>
            <a:r>
              <a:rPr lang="en-US" altLang="ko-KR" sz="2400" spc="-200" dirty="0" smtClean="0">
                <a:solidFill>
                  <a:srgbClr val="002060"/>
                </a:solidFill>
                <a:latin typeface="+mj-ea"/>
                <a:ea typeface="+mj-ea"/>
              </a:rPr>
              <a:t>12. 10</a:t>
            </a:r>
            <a:endParaRPr lang="ko-KR" altLang="en-US" sz="2400" spc="-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1" name="제목 1"/>
          <p:cNvSpPr txBox="1"/>
          <p:nvPr/>
        </p:nvSpPr>
        <p:spPr>
          <a:xfrm>
            <a:off x="571672" y="6298434"/>
            <a:ext cx="6082868" cy="370926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5784" tIns="47892" rIns="95784" bIns="47892" anchor="ctr"/>
          <a:lstStyle/>
          <a:p>
            <a:pPr lvl="0" latinLnBrk="1">
              <a:defRPr/>
            </a:pPr>
            <a:r>
              <a:rPr kumimoji="0" lang="en-US" altLang="ko-KR" sz="1050">
                <a:latin typeface="+mn-ea"/>
                <a:cs typeface="+mj-cs"/>
              </a:rPr>
              <a:t> </a:t>
            </a:r>
            <a:r>
              <a:rPr kumimoji="0" lang="ko-KR" altLang="en-US" sz="1050">
                <a:latin typeface="+mn-ea"/>
                <a:cs typeface="+mj-cs"/>
              </a:rPr>
              <a:t>본사 </a:t>
            </a:r>
            <a:r>
              <a:rPr kumimoji="0" lang="en-US" altLang="ko-KR" sz="1050">
                <a:latin typeface="+mn-ea"/>
                <a:cs typeface="+mj-cs"/>
              </a:rPr>
              <a:t>: </a:t>
            </a:r>
            <a:r>
              <a:rPr kumimoji="0" lang="ko-KR" altLang="en-US" sz="1050">
                <a:latin typeface="+mn-ea"/>
                <a:cs typeface="+mj-cs"/>
              </a:rPr>
              <a:t>부산광역시 </a:t>
            </a:r>
            <a:r>
              <a:rPr lang="ko-KR" altLang="en-US" sz="1050">
                <a:latin typeface="+mn-ea"/>
                <a:cs typeface="+mj-cs"/>
              </a:rPr>
              <a:t>강서구</a:t>
            </a:r>
            <a:r>
              <a:rPr kumimoji="0" lang="ko-KR" altLang="en-US" sz="1050">
                <a:latin typeface="+mn-ea"/>
                <a:cs typeface="+mj-cs"/>
              </a:rPr>
              <a:t> 명지국제</a:t>
            </a:r>
            <a:r>
              <a:rPr kumimoji="0" lang="en-US" altLang="ko-KR" sz="1050">
                <a:latin typeface="+mn-ea"/>
                <a:cs typeface="+mj-cs"/>
              </a:rPr>
              <a:t>2</a:t>
            </a:r>
            <a:r>
              <a:rPr lang="ko-KR" altLang="en-US" sz="1050">
                <a:latin typeface="+mn-ea"/>
                <a:cs typeface="+mj-cs"/>
              </a:rPr>
              <a:t>로 </a:t>
            </a:r>
            <a:r>
              <a:rPr lang="en-US" altLang="ko-KR" sz="1050">
                <a:latin typeface="+mn-ea"/>
                <a:cs typeface="+mj-cs"/>
              </a:rPr>
              <a:t>80 3</a:t>
            </a:r>
            <a:r>
              <a:rPr lang="ko-KR" altLang="en-US" sz="1050">
                <a:latin typeface="+mn-ea"/>
                <a:cs typeface="+mj-cs"/>
              </a:rPr>
              <a:t>층 </a:t>
            </a:r>
            <a:r>
              <a:rPr lang="en-US" altLang="ko-KR" sz="1050">
                <a:latin typeface="+mn-ea"/>
                <a:cs typeface="+mj-cs"/>
              </a:rPr>
              <a:t>21</a:t>
            </a:r>
            <a:r>
              <a:rPr lang="ko-KR" altLang="en-US" sz="1050">
                <a:latin typeface="+mn-ea"/>
                <a:cs typeface="+mj-cs"/>
              </a:rPr>
              <a:t>호</a:t>
            </a:r>
          </a:p>
          <a:p>
            <a:pPr lvl="0" latinLnBrk="1">
              <a:defRPr/>
            </a:pPr>
            <a:r>
              <a:rPr kumimoji="0" lang="en-US" altLang="ko-KR" sz="1050">
                <a:latin typeface="+mn-ea"/>
                <a:cs typeface="+mj-cs"/>
              </a:rPr>
              <a:t> Tel 051-206-0303 Fax 0505-928-0505 </a:t>
            </a:r>
            <a:r>
              <a:rPr kumimoji="0" lang="ko-KR" altLang="en-US" sz="1050">
                <a:latin typeface="+mn-ea"/>
                <a:cs typeface="+mj-cs"/>
              </a:rPr>
              <a:t> </a:t>
            </a:r>
            <a:r>
              <a:rPr kumimoji="0" lang="en-US" altLang="ko-KR" sz="1050">
                <a:latin typeface="+mn-ea"/>
                <a:cs typeface="+mj-cs"/>
              </a:rPr>
              <a:t>eco@ecowave.kr</a:t>
            </a:r>
            <a:endParaRPr kumimoji="0" lang="ko-KR" altLang="en-US" sz="1050">
              <a:latin typeface="+mn-ea"/>
              <a:cs typeface="+mj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9481" y="285729"/>
            <a:ext cx="3928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spc="-2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 친환경</a:t>
            </a:r>
            <a:r>
              <a:rPr lang="en-US" altLang="ko-KR" sz="1400" spc="-2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400" spc="-2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기능성  방오도료  </a:t>
            </a:r>
            <a:r>
              <a:rPr lang="en-US" altLang="ko-KR" sz="1400" spc="-2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&amp;  </a:t>
            </a:r>
            <a:r>
              <a:rPr lang="ko-KR" altLang="en-US" sz="1400" spc="-2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수지  전문 기업</a:t>
            </a:r>
            <a:endParaRPr lang="en-US" altLang="ko-KR" sz="140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4908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선행 기술력 우위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7871" y="1214422"/>
            <a:ext cx="844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우수한 </a:t>
            </a:r>
            <a:r>
              <a:rPr lang="ko-KR" altLang="en-US" b="1" dirty="0">
                <a:latin typeface="+mj-ea"/>
                <a:ea typeface="+mj-ea"/>
              </a:rPr>
              <a:t>선행기술</a:t>
            </a:r>
            <a:r>
              <a:rPr lang="ko-KR" altLang="en-US" dirty="0">
                <a:latin typeface="+mj-ea"/>
                <a:ea typeface="+mj-ea"/>
              </a:rPr>
              <a:t> 및 </a:t>
            </a:r>
            <a:r>
              <a:rPr lang="ko-KR" altLang="en-US" b="1" dirty="0">
                <a:latin typeface="+mj-ea"/>
                <a:ea typeface="+mj-ea"/>
              </a:rPr>
              <a:t>양산역량</a:t>
            </a:r>
            <a:r>
              <a:rPr lang="ko-KR" altLang="en-US" dirty="0">
                <a:latin typeface="+mj-ea"/>
                <a:ea typeface="+mj-ea"/>
              </a:rPr>
              <a:t> 보유로 </a:t>
            </a:r>
            <a:r>
              <a:rPr lang="ko-KR" altLang="en-US" b="1" dirty="0" err="1">
                <a:solidFill>
                  <a:srgbClr val="0070C0"/>
                </a:solidFill>
                <a:latin typeface="+mj-ea"/>
                <a:ea typeface="+mj-ea"/>
              </a:rPr>
              <a:t>방오수지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·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도료</a:t>
            </a:r>
            <a:r>
              <a:rPr lang="ko-KR" altLang="en-US" dirty="0">
                <a:latin typeface="+mj-ea"/>
                <a:ea typeface="+mj-ea"/>
              </a:rPr>
              <a:t> 분야의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글로벌 리더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1617" y="1841120"/>
            <a:ext cx="233888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SILYL SPC RESIN “</a:t>
            </a: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방오기전</a:t>
            </a: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666586" y="5877272"/>
            <a:ext cx="3249608" cy="215444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800">
                <a:latin typeface="+mj-ea"/>
                <a:ea typeface="+mj-ea"/>
              </a:rPr>
              <a:t>* </a:t>
            </a:r>
            <a:r>
              <a:rPr lang="ko-KR" altLang="en-US" sz="800">
                <a:latin typeface="+mj-ea"/>
                <a:ea typeface="+mj-ea"/>
              </a:rPr>
              <a:t>출처 </a:t>
            </a:r>
            <a:r>
              <a:rPr lang="en-US" altLang="ko-KR" sz="800">
                <a:latin typeface="+mj-ea"/>
                <a:ea typeface="+mj-ea"/>
              </a:rPr>
              <a:t>: </a:t>
            </a:r>
            <a:r>
              <a:rPr lang="ko-KR" altLang="en-US" sz="800">
                <a:latin typeface="+mj-ea"/>
                <a:ea typeface="+mj-ea"/>
              </a:rPr>
              <a:t>국내</a:t>
            </a:r>
            <a:r>
              <a:rPr lang="en-US" altLang="ko-KR" sz="800">
                <a:latin typeface="+mj-ea"/>
                <a:ea typeface="+mj-ea"/>
              </a:rPr>
              <a:t>·</a:t>
            </a:r>
            <a:r>
              <a:rPr lang="ko-KR" altLang="en-US" sz="800">
                <a:latin typeface="+mj-ea"/>
                <a:ea typeface="+mj-ea"/>
              </a:rPr>
              <a:t>외 기술자료를 근거로 정성적 판단에 의거 작성하였음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5312246" y="2493711"/>
            <a:ext cx="3816424" cy="329274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1" name="직사각형 30"/>
          <p:cNvSpPr/>
          <p:nvPr/>
        </p:nvSpPr>
        <p:spPr>
          <a:xfrm>
            <a:off x="6082196" y="1857791"/>
            <a:ext cx="2370472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미래 기술의 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“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선제적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”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 대응</a:t>
            </a:r>
            <a:endParaRPr lang="en-US" altLang="ko-KR" sz="1200" b="1">
              <a:solidFill>
                <a:srgbClr val="002060"/>
              </a:solidFill>
              <a:latin typeface="+mj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023776" y="2133601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3023380" y="3371812"/>
            <a:ext cx="1928826" cy="185738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507149" y="3343910"/>
            <a:ext cx="1870308" cy="181835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546800" y="2357430"/>
            <a:ext cx="4619720" cy="6052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ts val="2000"/>
              </a:lnSpc>
              <a:buFont typeface="Wingdings"/>
              <a:buChar char="§"/>
              <a:defRPr/>
            </a:pPr>
            <a:r>
              <a:rPr lang="ko-KR" altLang="en-US" sz="1000" b="1">
                <a:solidFill>
                  <a:srgbClr val="002060"/>
                </a:solidFill>
                <a:latin typeface="+mj-ea"/>
                <a:ea typeface="+mj-ea"/>
              </a:rPr>
              <a:t>타사 기술 </a:t>
            </a:r>
            <a:r>
              <a:rPr lang="en-US" altLang="ko-KR" sz="1000">
                <a:latin typeface="+mj-ea"/>
                <a:ea typeface="+mj-ea"/>
              </a:rPr>
              <a:t>:</a:t>
            </a:r>
            <a:r>
              <a:rPr lang="ko-KR" altLang="en-US" sz="1000">
                <a:latin typeface="+mj-ea"/>
                <a:ea typeface="+mj-ea"/>
              </a:rPr>
              <a:t> 해수반응 후</a:t>
            </a:r>
            <a:r>
              <a:rPr lang="en-US" altLang="ko-KR" sz="1000">
                <a:latin typeface="+mj-ea"/>
                <a:ea typeface="+mj-ea"/>
              </a:rPr>
              <a:t>, </a:t>
            </a:r>
            <a:r>
              <a:rPr lang="ko-KR" altLang="en-US" sz="1000">
                <a:latin typeface="+mj-ea"/>
                <a:ea typeface="+mj-ea"/>
              </a:rPr>
              <a:t>방오제가 빠져나간 빈 공간 생성  </a:t>
            </a:r>
            <a:r>
              <a:rPr lang="ko-KR" altLang="en-US" sz="1000">
                <a:latin typeface="+mj-ea"/>
              </a:rPr>
              <a:t>▶ 해수가 </a:t>
            </a:r>
          </a:p>
          <a:p>
            <a:pPr marL="180975" indent="-180975">
              <a:lnSpc>
                <a:spcPts val="2000"/>
              </a:lnSpc>
              <a:defRPr/>
            </a:pPr>
            <a:r>
              <a:rPr lang="ko-KR" altLang="en-US" sz="1000">
                <a:latin typeface="+mj-ea"/>
                <a:ea typeface="+mj-ea"/>
              </a:rPr>
              <a:t>                   채워져서 마찰저항 증가 ▶ 미끄러짐 성능의 저하</a:t>
            </a:r>
            <a:endParaRPr lang="en-US" altLang="ko-KR" sz="1000"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8440" y="5506253"/>
            <a:ext cx="4399798" cy="5878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ts val="2000"/>
              </a:lnSpc>
              <a:buFont typeface="Wingdings"/>
              <a:buChar char="§"/>
              <a:defRPr/>
            </a:pPr>
            <a:r>
              <a:rPr lang="ko-KR" altLang="en-US" sz="1000" b="1">
                <a:solidFill>
                  <a:srgbClr val="002060"/>
                </a:solidFill>
                <a:latin typeface="+mj-ea"/>
                <a:ea typeface="+mj-ea"/>
              </a:rPr>
              <a:t>당사 기술 </a:t>
            </a:r>
            <a:r>
              <a:rPr lang="en-US" altLang="ko-KR" sz="1000">
                <a:latin typeface="+mj-ea"/>
                <a:ea typeface="+mj-ea"/>
              </a:rPr>
              <a:t>: </a:t>
            </a:r>
            <a:r>
              <a:rPr lang="ko-KR" altLang="en-US" sz="1000">
                <a:latin typeface="+mj-ea"/>
                <a:ea typeface="+mj-ea"/>
              </a:rPr>
              <a:t>파도세기에 관계없이 해수와 반응  ▶ 가수분해</a:t>
            </a:r>
            <a:r>
              <a:rPr lang="en-US" altLang="ko-KR" sz="1000">
                <a:latin typeface="+mj-ea"/>
                <a:ea typeface="+mj-ea"/>
              </a:rPr>
              <a:t>(SPC)</a:t>
            </a:r>
            <a:r>
              <a:rPr lang="ko-KR" altLang="en-US" sz="1000">
                <a:latin typeface="+mj-ea"/>
                <a:ea typeface="+mj-ea"/>
              </a:rPr>
              <a:t>로</a:t>
            </a:r>
            <a:r>
              <a:rPr lang="en-US" altLang="ko-KR" sz="1000">
                <a:latin typeface="+mj-ea"/>
                <a:ea typeface="+mj-ea"/>
              </a:rPr>
              <a:t> </a:t>
            </a:r>
          </a:p>
          <a:p>
            <a:pPr marL="180975" indent="-180975">
              <a:lnSpc>
                <a:spcPts val="2000"/>
              </a:lnSpc>
              <a:defRPr/>
            </a:pPr>
            <a:r>
              <a:rPr lang="ko-KR" altLang="en-US" sz="1000">
                <a:latin typeface="+mj-ea"/>
                <a:ea typeface="+mj-ea"/>
              </a:rPr>
              <a:t>                   도료의 도막이 균일하게 마모 ▶ 해양 생물의 부착 방지</a:t>
            </a:r>
            <a:endParaRPr lang="en-US" altLang="ko-KR" sz="1000">
              <a:latin typeface="+mj-ea"/>
              <a:ea typeface="+mj-ea"/>
            </a:endParaRPr>
          </a:p>
        </p:txBody>
      </p:sp>
      <p:sp>
        <p:nvSpPr>
          <p:cNvPr id="23" name="줄무늬가 있는 오른쪽 화살표 22"/>
          <p:cNvSpPr/>
          <p:nvPr/>
        </p:nvSpPr>
        <p:spPr>
          <a:xfrm>
            <a:off x="2451876" y="3803612"/>
            <a:ext cx="528921" cy="1139836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543945" y="3981477"/>
            <a:ext cx="319318" cy="57708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80975" indent="-180975" algn="just">
              <a:defRPr/>
            </a:pPr>
            <a:r>
              <a:rPr lang="ko-KR" altLang="en-US" sz="1050" i="1">
                <a:latin typeface="+mj-ea"/>
              </a:rPr>
              <a:t>고</a:t>
            </a:r>
          </a:p>
          <a:p>
            <a:pPr marL="180975" indent="-180975" algn="just">
              <a:defRPr/>
            </a:pPr>
            <a:r>
              <a:rPr lang="ko-KR" altLang="en-US" sz="1050" i="1">
                <a:latin typeface="+mj-ea"/>
              </a:rPr>
              <a:t>도</a:t>
            </a:r>
          </a:p>
          <a:p>
            <a:pPr marL="180975" indent="-180975" algn="just">
              <a:defRPr/>
            </a:pPr>
            <a:r>
              <a:rPr lang="ko-KR" altLang="en-US" sz="1050" i="1">
                <a:latin typeface="+mj-ea"/>
              </a:rPr>
              <a:t>화</a:t>
            </a:r>
            <a:endParaRPr lang="en-US" altLang="ko-KR" sz="1050" i="1">
              <a:latin typeface="+mj-ea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1206500" y="2999232"/>
            <a:ext cx="388120" cy="28575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10800000">
            <a:off x="3809198" y="5231479"/>
            <a:ext cx="388120" cy="28575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558800" y="2133600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10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A7277B5-CC67-45E8-AFED-AF8BFADFC585}"/>
              </a:ext>
            </a:extLst>
          </p:cNvPr>
          <p:cNvSpPr/>
          <p:nvPr/>
        </p:nvSpPr>
        <p:spPr>
          <a:xfrm>
            <a:off x="523050" y="6142514"/>
            <a:ext cx="1713931" cy="215444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sz="800" dirty="0">
                <a:latin typeface="+mj-ea"/>
                <a:ea typeface="+mj-ea"/>
              </a:rPr>
              <a:t>* SPC : Self Polishing Copolymer</a:t>
            </a:r>
            <a:endParaRPr lang="ko-KR" altLang="en-US" sz="8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4908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산업 구조 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7871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b="1" dirty="0">
                <a:latin typeface="+mj-ea"/>
                <a:ea typeface="+mj-ea"/>
              </a:rPr>
              <a:t>선박해양</a:t>
            </a:r>
            <a:r>
              <a:rPr lang="ko-KR" altLang="en-US" dirty="0">
                <a:latin typeface="+mj-ea"/>
                <a:ea typeface="+mj-ea"/>
              </a:rPr>
              <a:t> 산업 및 </a:t>
            </a:r>
            <a:r>
              <a:rPr lang="ko-KR" altLang="en-US" b="1" dirty="0">
                <a:latin typeface="+mj-ea"/>
                <a:ea typeface="+mj-ea"/>
              </a:rPr>
              <a:t>해양구조물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발전소</a:t>
            </a:r>
            <a:r>
              <a:rPr lang="en-US" altLang="ko-KR" b="1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산업분석을 통한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타겟 마케팅</a:t>
            </a:r>
            <a:r>
              <a:rPr lang="ko-KR" altLang="en-US" dirty="0">
                <a:latin typeface="+mj-ea"/>
                <a:ea typeface="+mj-ea"/>
              </a:rPr>
              <a:t> 실현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47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11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919758" y="2132856"/>
            <a:ext cx="8136903" cy="410123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1977345" y="1773555"/>
            <a:ext cx="2338887" cy="2755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선박해양 산업구조 분석</a:t>
            </a:r>
            <a:endParaRPr lang="en-US" altLang="ko-KR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25006" y="1773555"/>
            <a:ext cx="2370472" cy="27626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발전 산업 구조 분석</a:t>
            </a:r>
            <a:endParaRPr lang="en-US" altLang="ko-KR" sz="1200" b="1">
              <a:solidFill>
                <a:srgbClr val="002060"/>
              </a:solidFill>
              <a:latin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5666586" y="2060848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994528" y="2060848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4908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시장분석 및 도료업체 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7871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“SPC+</a:t>
            </a:r>
            <a:r>
              <a:rPr lang="ko-KR" altLang="en-US" dirty="0">
                <a:latin typeface="+mj-ea"/>
                <a:ea typeface="+mj-ea"/>
              </a:rPr>
              <a:t>실릴 </a:t>
            </a:r>
            <a:r>
              <a:rPr lang="ko-KR" altLang="en-US" dirty="0" err="1">
                <a:latin typeface="+mj-ea"/>
                <a:ea typeface="+mj-ea"/>
              </a:rPr>
              <a:t>방오도료의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시장규모</a:t>
            </a:r>
            <a:r>
              <a:rPr lang="ko-KR" altLang="en-US" dirty="0">
                <a:latin typeface="+mj-ea"/>
                <a:ea typeface="+mj-ea"/>
              </a:rPr>
              <a:t> 및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글로벌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(Global)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경쟁사</a:t>
            </a:r>
            <a:r>
              <a:rPr lang="ko-KR" altLang="en-US" dirty="0">
                <a:latin typeface="+mj-ea"/>
                <a:ea typeface="+mj-ea"/>
              </a:rPr>
              <a:t>별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현황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1617" y="1825640"/>
            <a:ext cx="191025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방오도료 시장규모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84636" y="2143116"/>
            <a:ext cx="18914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952206" y="1857791"/>
            <a:ext cx="2357454" cy="27580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방오도료 글로벌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경쟁사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095082" y="2133601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35"/>
          <p:cNvGrpSpPr/>
          <p:nvPr/>
        </p:nvGrpSpPr>
        <p:grpSpPr>
          <a:xfrm>
            <a:off x="559718" y="2276873"/>
            <a:ext cx="4248472" cy="2520279"/>
            <a:chOff x="5577515" y="1215248"/>
            <a:chExt cx="4025273" cy="188945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/>
            <a:stretch>
              <a:fillRect/>
            </a:stretch>
          </p:blipFill>
          <p:spPr>
            <a:xfrm>
              <a:off x="5577515" y="1215248"/>
              <a:ext cx="4025273" cy="1889457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sp>
          <p:nvSpPr>
            <p:cNvPr id="39" name="직사각형 38"/>
            <p:cNvSpPr/>
            <p:nvPr/>
          </p:nvSpPr>
          <p:spPr>
            <a:xfrm>
              <a:off x="7480865" y="2932460"/>
              <a:ext cx="2041668" cy="1063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700">
                  <a:latin typeface="굴림체"/>
                  <a:ea typeface="굴림체"/>
                </a:rPr>
                <a:t>(</a:t>
              </a:r>
              <a:r>
                <a:rPr lang="ko-KR" altLang="en-US" sz="700">
                  <a:latin typeface="굴림체"/>
                  <a:ea typeface="굴림체"/>
                </a:rPr>
                <a:t>국내 조선 </a:t>
              </a:r>
              <a:r>
                <a:rPr lang="en-US" altLang="ko-KR" sz="700">
                  <a:latin typeface="굴림체"/>
                  <a:ea typeface="굴림체"/>
                </a:rPr>
                <a:t>3</a:t>
              </a:r>
              <a:r>
                <a:rPr lang="ko-KR" altLang="en-US" sz="700">
                  <a:latin typeface="굴림체"/>
                  <a:ea typeface="굴림체"/>
                </a:rPr>
                <a:t>사 </a:t>
              </a:r>
              <a:r>
                <a:rPr lang="en-US" altLang="ko-KR" sz="700">
                  <a:latin typeface="굴림체"/>
                  <a:ea typeface="굴림체"/>
                </a:rPr>
                <a:t>= </a:t>
              </a:r>
              <a:r>
                <a:rPr lang="ko-KR" altLang="en-US" sz="700">
                  <a:latin typeface="굴림체"/>
                  <a:ea typeface="굴림체"/>
                </a:rPr>
                <a:t>도료재료비 </a:t>
              </a:r>
              <a:r>
                <a:rPr lang="en-US" altLang="ko-KR" sz="700">
                  <a:latin typeface="굴림체"/>
                  <a:ea typeface="굴림체"/>
                </a:rPr>
                <a:t>+ </a:t>
              </a:r>
              <a:r>
                <a:rPr lang="ko-KR" altLang="en-US" sz="700">
                  <a:latin typeface="굴림체"/>
                  <a:ea typeface="굴림체"/>
                </a:rPr>
                <a:t>시공비</a:t>
              </a:r>
              <a:r>
                <a:rPr lang="en-US" altLang="ko-KR" sz="700">
                  <a:latin typeface="굴림체"/>
                  <a:ea typeface="굴림체"/>
                </a:rPr>
                <a:t>)</a:t>
              </a:r>
              <a:endParaRPr lang="ko-KR" altLang="en-US" sz="700">
                <a:latin typeface="굴림체"/>
                <a:ea typeface="굴림체"/>
              </a:endParaRPr>
            </a:p>
          </p:txBody>
        </p:sp>
      </p:grpSp>
      <p:pic>
        <p:nvPicPr>
          <p:cNvPr id="45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4952206" y="2276872"/>
            <a:ext cx="4408888" cy="343814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46" name="직사각형 45"/>
          <p:cNvSpPr/>
          <p:nvPr/>
        </p:nvSpPr>
        <p:spPr>
          <a:xfrm>
            <a:off x="5738024" y="5786454"/>
            <a:ext cx="3563480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>
                <a:latin typeface="굴림체"/>
                <a:ea typeface="굴림체"/>
              </a:rPr>
              <a:t>* </a:t>
            </a:r>
            <a:r>
              <a:rPr lang="ko-KR" altLang="en-US" sz="800">
                <a:latin typeface="굴림체"/>
                <a:ea typeface="굴림체"/>
              </a:rPr>
              <a:t>출처 </a:t>
            </a:r>
            <a:r>
              <a:rPr lang="en-US" altLang="ko-KR" sz="800">
                <a:latin typeface="굴림체"/>
                <a:ea typeface="굴림체"/>
              </a:rPr>
              <a:t>: </a:t>
            </a:r>
            <a:r>
              <a:rPr lang="ko-KR" altLang="en-US" sz="800">
                <a:latin typeface="굴림체"/>
                <a:ea typeface="굴림체"/>
              </a:rPr>
              <a:t>에코웨이브 기술가치평가 보고서</a:t>
            </a:r>
          </a:p>
        </p:txBody>
      </p:sp>
      <p:sp>
        <p:nvSpPr>
          <p:cNvPr id="47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12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4908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수지기술 보유 업체별 현황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7871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글로벌</a:t>
            </a:r>
            <a:r>
              <a:rPr lang="en-US" altLang="ko-KR" dirty="0">
                <a:latin typeface="+mj-ea"/>
                <a:ea typeface="+mj-ea"/>
              </a:rPr>
              <a:t>(Global) </a:t>
            </a:r>
            <a:r>
              <a:rPr lang="ko-KR" altLang="en-US" dirty="0">
                <a:latin typeface="+mj-ea"/>
                <a:ea typeface="+mj-ea"/>
              </a:rPr>
              <a:t>경쟁사별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수지기술</a:t>
            </a:r>
            <a:r>
              <a:rPr lang="ko-KR" altLang="en-US" dirty="0">
                <a:latin typeface="+mj-ea"/>
                <a:ea typeface="+mj-ea"/>
              </a:rPr>
              <a:t> 보유 현황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47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13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703733" y="1700808"/>
            <a:ext cx="8568952" cy="439248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4908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마케팅 계획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0240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기술 표준화 및 글로벌 제품대비 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&lt;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품질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(Q)·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가격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(C)·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납기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(D)&gt;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경쟁력 </a:t>
            </a:r>
            <a:r>
              <a:rPr lang="ko-KR" altLang="en-US" dirty="0">
                <a:latin typeface="+mj-ea"/>
                <a:ea typeface="+mj-ea"/>
              </a:rPr>
              <a:t>확보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1617" y="1825640"/>
            <a:ext cx="2553201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수입대체 및 기술 플랫폼 구축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58800" y="2133600"/>
            <a:ext cx="25360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14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17407" y="3786190"/>
            <a:ext cx="486342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글로벌 수준의 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&lt;Q·C·D&gt; 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경쟁력 확보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558800" y="4071942"/>
            <a:ext cx="25360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631726" y="4286256"/>
          <a:ext cx="8568951" cy="18070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938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64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85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700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11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kern="1200"/>
                        <a:t>구      분</a:t>
                      </a:r>
                      <a:endParaRPr lang="ko-KR" altLang="en-US" sz="1000" b="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/>
                        <a:t>타사 </a:t>
                      </a:r>
                      <a:r>
                        <a:rPr lang="ko-KR" altLang="en-US" sz="1000" b="0" kern="1200"/>
                        <a:t>도료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/>
                        <a:t>타사 수지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kern="1200"/>
                        <a:t>당사 도료</a:t>
                      </a:r>
                      <a:r>
                        <a:rPr lang="en-US" altLang="ko-KR" sz="1000" b="0" kern="1200"/>
                        <a:t>&amp;</a:t>
                      </a:r>
                      <a:r>
                        <a:rPr lang="ko-KR" altLang="en-US" sz="1000" b="0" kern="1200"/>
                        <a:t>수지</a:t>
                      </a:r>
                      <a:endParaRPr lang="ko-KR" altLang="en-US" sz="1000" b="0" kern="120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117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제  조  사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/>
                        <a:t>(</a:t>
                      </a:r>
                      <a:r>
                        <a:rPr lang="ko-KR" altLang="en-US" sz="1000" b="0"/>
                        <a:t>노르웨이</a:t>
                      </a:r>
                      <a:r>
                        <a:rPr lang="en-US" altLang="ko-KR" sz="1000" b="0"/>
                        <a:t>)Jotun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 kern="1200"/>
                        <a:t>(</a:t>
                      </a:r>
                      <a:r>
                        <a:rPr lang="ko-KR" altLang="en-US" sz="1000" b="0" kern="1200"/>
                        <a:t>일본</a:t>
                      </a:r>
                      <a:r>
                        <a:rPr lang="en-US" altLang="ko-KR" sz="1000" b="0" kern="1200"/>
                        <a:t>)Nippon Paint</a:t>
                      </a:r>
                      <a:endParaRPr lang="ko-KR" altLang="en-US" sz="10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콜라보 </a:t>
                      </a:r>
                      <a:r>
                        <a:rPr lang="en-US" altLang="ko-KR" sz="1000" b="0"/>
                        <a:t>: </a:t>
                      </a:r>
                      <a:r>
                        <a:rPr lang="ko-KR" altLang="en-US" sz="1000" b="0"/>
                        <a:t>제비스코</a:t>
                      </a:r>
                      <a:r>
                        <a:rPr lang="en-US" altLang="ko-KR" sz="1000" b="0" kern="1200"/>
                        <a:t>(</a:t>
                      </a:r>
                      <a:r>
                        <a:rPr lang="ko-KR" altLang="en-US" sz="1000" b="0" kern="1200"/>
                        <a:t>도료 </a:t>
                      </a:r>
                      <a:r>
                        <a:rPr lang="en-US" altLang="ko-KR" sz="1000" b="0" kern="1200"/>
                        <a:t>OEM) + </a:t>
                      </a:r>
                      <a:r>
                        <a:rPr lang="ko-KR" altLang="en-US" sz="1000" b="0"/>
                        <a:t>에코</a:t>
                      </a:r>
                      <a:r>
                        <a:rPr lang="en-US" altLang="ko-KR" sz="1000" b="0"/>
                        <a:t>(</a:t>
                      </a:r>
                      <a:r>
                        <a:rPr lang="ko-KR" altLang="en-US" sz="1000" b="0"/>
                        <a:t>수지</a:t>
                      </a:r>
                      <a:r>
                        <a:rPr lang="en-US" altLang="ko-KR" sz="1000" b="0"/>
                        <a:t>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117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제  품  명 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/>
                        <a:t>Sea</a:t>
                      </a:r>
                      <a:r>
                        <a:rPr lang="en-US" altLang="ko-KR" sz="1000" b="0" baseline="0"/>
                        <a:t> Quantum Classic S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 kern="1200"/>
                        <a:t>Nippon Resin(?)</a:t>
                      </a:r>
                      <a:endParaRPr lang="ko-KR" altLang="en-US" sz="10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/>
                        <a:t>ECOKEMI EK0713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117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u="none" strike="noStrike" kern="1200" cap="none" spc="0" normalizeH="0" baseline="0">
                          <a:solidFill>
                            <a:srgbClr val="0070C0"/>
                          </a:solidFill>
                          <a:effectLst/>
                          <a:uLnTx/>
                          <a:uFillTx/>
                        </a:rPr>
                        <a:t>성         능</a:t>
                      </a:r>
                      <a:endParaRPr lang="ko-KR" altLang="en-US" sz="1000" b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>
                          <a:solidFill>
                            <a:srgbClr val="0070C0"/>
                          </a:solidFill>
                        </a:rPr>
                        <a:t>아산화동</a:t>
                      </a:r>
                      <a:r>
                        <a:rPr lang="en-US" altLang="ko-KR" sz="1000" b="0">
                          <a:solidFill>
                            <a:srgbClr val="0070C0"/>
                          </a:solidFill>
                        </a:rPr>
                        <a:t>(Cu2O) : 40~50% </a:t>
                      </a:r>
                      <a:r>
                        <a:rPr lang="ko-KR" altLang="en-US" sz="1000" b="0">
                          <a:solidFill>
                            <a:srgbClr val="0070C0"/>
                          </a:solidFill>
                        </a:rPr>
                        <a:t>함유</a:t>
                      </a:r>
                      <a:endParaRPr lang="ko-KR" altLang="en-US" sz="1000" b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>
                          <a:solidFill>
                            <a:srgbClr val="0070C0"/>
                          </a:solidFill>
                        </a:rPr>
                        <a:t>SPC + </a:t>
                      </a:r>
                      <a:r>
                        <a:rPr lang="ko-KR" altLang="en-US" sz="1000" b="0">
                          <a:solidFill>
                            <a:srgbClr val="0070C0"/>
                          </a:solidFill>
                        </a:rPr>
                        <a:t>실릴 수지</a:t>
                      </a:r>
                      <a:endParaRPr lang="ko-KR" altLang="en-US" sz="1000" b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>
                          <a:solidFill>
                            <a:srgbClr val="0070C0"/>
                          </a:solidFill>
                        </a:rPr>
                        <a:t>아산화동</a:t>
                      </a:r>
                      <a:r>
                        <a:rPr lang="en-US" altLang="ko-KR" sz="1000" b="0">
                          <a:solidFill>
                            <a:srgbClr val="0070C0"/>
                          </a:solidFill>
                        </a:rPr>
                        <a:t>(Cu2O) : 20% </a:t>
                      </a:r>
                      <a:r>
                        <a:rPr lang="ko-KR" altLang="en-US" sz="1000" b="0">
                          <a:solidFill>
                            <a:srgbClr val="0070C0"/>
                          </a:solidFill>
                        </a:rPr>
                        <a:t>함유</a:t>
                      </a:r>
                      <a:endParaRPr lang="ko-KR" altLang="en-US" sz="1000" b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117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>
                          <a:solidFill>
                            <a:srgbClr val="002060"/>
                          </a:solidFill>
                        </a:rPr>
                        <a:t>도장 기술</a:t>
                      </a:r>
                      <a:endParaRPr lang="ko-KR" altLang="en-US" sz="1000" b="0">
                        <a:solidFill>
                          <a:srgbClr val="00206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>
                          <a:solidFill>
                            <a:srgbClr val="002060"/>
                          </a:solidFill>
                        </a:rPr>
                        <a:t>3</a:t>
                      </a:r>
                      <a:r>
                        <a:rPr lang="ko-KR" altLang="en-US" sz="1000" b="0">
                          <a:solidFill>
                            <a:srgbClr val="002060"/>
                          </a:solidFill>
                        </a:rPr>
                        <a:t>코팅 아키텍처 </a:t>
                      </a:r>
                      <a:r>
                        <a:rPr lang="en-US" altLang="ko-KR" sz="1000" b="0">
                          <a:solidFill>
                            <a:srgbClr val="002060"/>
                          </a:solidFill>
                        </a:rPr>
                        <a:t>(Normal Design)</a:t>
                      </a:r>
                      <a:endParaRPr lang="ko-KR" altLang="en-US" sz="1000" b="0">
                        <a:solidFill>
                          <a:srgbClr val="00206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>
                          <a:solidFill>
                            <a:srgbClr val="002060"/>
                          </a:solidFill>
                        </a:rPr>
                        <a:t>          -</a:t>
                      </a:r>
                      <a:endParaRPr lang="ko-KR" altLang="en-US" sz="1000" b="0">
                        <a:solidFill>
                          <a:srgbClr val="00206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>
                          <a:solidFill>
                            <a:srgbClr val="002060"/>
                          </a:solidFill>
                        </a:rPr>
                        <a:t>2</a:t>
                      </a:r>
                      <a:r>
                        <a:rPr lang="ko-KR" altLang="en-US" sz="1000" b="0">
                          <a:solidFill>
                            <a:srgbClr val="002060"/>
                          </a:solidFill>
                        </a:rPr>
                        <a:t>코팅 아키텍처 </a:t>
                      </a:r>
                      <a:r>
                        <a:rPr lang="en-US" altLang="ko-KR" sz="1000" b="0">
                          <a:solidFill>
                            <a:srgbClr val="002060"/>
                          </a:solidFill>
                        </a:rPr>
                        <a:t>(Robust Design)</a:t>
                      </a:r>
                      <a:endParaRPr lang="ko-KR" altLang="en-US" sz="1000" b="0">
                        <a:solidFill>
                          <a:srgbClr val="00206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117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시공 시간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전처리</a:t>
                      </a:r>
                      <a:r>
                        <a:rPr lang="en-US" altLang="ko-KR" sz="1000" b="0"/>
                        <a:t>+</a:t>
                      </a:r>
                      <a:r>
                        <a:rPr lang="ko-KR" altLang="en-US" sz="1000" b="0"/>
                        <a:t>상도</a:t>
                      </a:r>
                      <a:r>
                        <a:rPr lang="en-US" altLang="ko-KR" sz="1000" b="0"/>
                        <a:t>+</a:t>
                      </a:r>
                      <a:r>
                        <a:rPr lang="ko-KR" altLang="en-US" sz="1000" b="0"/>
                        <a:t>중도</a:t>
                      </a:r>
                      <a:r>
                        <a:rPr lang="en-US" altLang="ko-KR" sz="1000" b="0"/>
                        <a:t>+</a:t>
                      </a:r>
                      <a:r>
                        <a:rPr lang="ko-KR" altLang="en-US" sz="1000" b="0"/>
                        <a:t>하도 </a:t>
                      </a:r>
                      <a:r>
                        <a:rPr lang="en-US" altLang="ko-KR" sz="1000" b="0"/>
                        <a:t>= </a:t>
                      </a:r>
                      <a:r>
                        <a:rPr lang="ko-KR" altLang="en-US" sz="1000" b="0"/>
                        <a:t>약</a:t>
                      </a:r>
                      <a:r>
                        <a:rPr lang="en-US" altLang="ko-KR" sz="1000" b="0"/>
                        <a:t> 8</a:t>
                      </a:r>
                      <a:r>
                        <a:rPr lang="ko-KR" altLang="en-US" sz="1000" b="0"/>
                        <a:t>일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/>
                        <a:t>          -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/>
                        <a:t>전처리</a:t>
                      </a:r>
                      <a:r>
                        <a:rPr lang="en-US" altLang="ko-KR" sz="1000" b="0"/>
                        <a:t>+</a:t>
                      </a:r>
                      <a:r>
                        <a:rPr lang="ko-KR" altLang="en-US" sz="1000" b="0"/>
                        <a:t>상도</a:t>
                      </a:r>
                      <a:r>
                        <a:rPr lang="en-US" altLang="ko-KR" sz="1000" b="0"/>
                        <a:t>+</a:t>
                      </a:r>
                      <a:r>
                        <a:rPr lang="ko-KR" altLang="en-US" sz="1000" b="0"/>
                        <a:t>하도 </a:t>
                      </a:r>
                      <a:r>
                        <a:rPr lang="en-US" altLang="ko-KR" sz="1000" b="0"/>
                        <a:t>= </a:t>
                      </a:r>
                      <a:r>
                        <a:rPr lang="ko-KR" altLang="en-US" sz="1000" b="0"/>
                        <a:t>약 </a:t>
                      </a:r>
                      <a:r>
                        <a:rPr lang="en-US" altLang="ko-KR" sz="1000" b="0"/>
                        <a:t>6</a:t>
                      </a:r>
                      <a:r>
                        <a:rPr lang="ko-KR" altLang="en-US" sz="1000" b="0"/>
                        <a:t>일</a:t>
                      </a:r>
                      <a:endParaRPr lang="ko-KR" altLang="en-US" sz="1000" b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8" name="갈매기형 수장 57"/>
          <p:cNvSpPr/>
          <p:nvPr/>
        </p:nvSpPr>
        <p:spPr>
          <a:xfrm>
            <a:off x="898132" y="2678807"/>
            <a:ext cx="2482438" cy="714380"/>
          </a:xfrm>
          <a:prstGeom prst="chevron">
            <a:avLst>
              <a:gd name="adj" fmla="val 1673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>
              <a:solidFill>
                <a:schemeClr val="tx1"/>
              </a:solidFill>
              <a:latin typeface="HY견명조"/>
              <a:ea typeface="HY견명조"/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3574239" y="2678807"/>
            <a:ext cx="2520975" cy="714380"/>
          </a:xfrm>
          <a:prstGeom prst="chevron">
            <a:avLst>
              <a:gd name="adj" fmla="val 1719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>
              <a:solidFill>
                <a:schemeClr val="tx1"/>
              </a:solidFill>
              <a:latin typeface="HY견명조"/>
              <a:ea typeface="HY견명조"/>
            </a:endParaRPr>
          </a:p>
        </p:txBody>
      </p:sp>
      <p:sp>
        <p:nvSpPr>
          <p:cNvPr id="60" name="갈매기형 수장 59"/>
          <p:cNvSpPr/>
          <p:nvPr/>
        </p:nvSpPr>
        <p:spPr>
          <a:xfrm>
            <a:off x="6212955" y="2678807"/>
            <a:ext cx="2668342" cy="714380"/>
          </a:xfrm>
          <a:prstGeom prst="chevron">
            <a:avLst>
              <a:gd name="adj" fmla="val 1857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200">
              <a:solidFill>
                <a:schemeClr val="tx1"/>
              </a:solidFill>
              <a:latin typeface="HY견명조"/>
              <a:ea typeface="HY견명조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41956" y="2329906"/>
            <a:ext cx="2115891" cy="29238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defRPr/>
            </a:pPr>
            <a:r>
              <a:rPr lang="en-US" altLang="ko-KR" sz="1300" b="1">
                <a:solidFill>
                  <a:srgbClr val="0070C0"/>
                </a:solidFill>
                <a:latin typeface="+mj-ea"/>
                <a:ea typeface="+mj-ea"/>
              </a:rPr>
              <a:t>1) </a:t>
            </a:r>
            <a:r>
              <a:rPr lang="ko-KR" altLang="en-US" sz="1300" b="1">
                <a:solidFill>
                  <a:srgbClr val="0070C0"/>
                </a:solidFill>
                <a:latin typeface="+mj-ea"/>
                <a:ea typeface="+mj-ea"/>
              </a:rPr>
              <a:t>수입대체 효과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717934" y="2328230"/>
            <a:ext cx="2115891" cy="29238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defRPr/>
            </a:pPr>
            <a:r>
              <a:rPr lang="en-US" altLang="ko-KR" sz="1300" b="1">
                <a:solidFill>
                  <a:srgbClr val="0070C0"/>
                </a:solidFill>
                <a:latin typeface="+mj-ea"/>
                <a:ea typeface="+mj-ea"/>
              </a:rPr>
              <a:t>2) </a:t>
            </a:r>
            <a:r>
              <a:rPr lang="ko-KR" altLang="en-US" sz="1300" b="1">
                <a:solidFill>
                  <a:srgbClr val="0070C0"/>
                </a:solidFill>
                <a:latin typeface="+mj-ea"/>
                <a:ea typeface="+mj-ea"/>
              </a:rPr>
              <a:t>표준기술 기준안 제시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592262" y="2328230"/>
            <a:ext cx="2115891" cy="29238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defRPr/>
            </a:pPr>
            <a:r>
              <a:rPr lang="en-US" altLang="ko-KR" sz="1300" b="1">
                <a:solidFill>
                  <a:srgbClr val="0070C0"/>
                </a:solidFill>
                <a:latin typeface="+mj-ea"/>
                <a:ea typeface="+mj-ea"/>
              </a:rPr>
              <a:t>3) </a:t>
            </a:r>
            <a:r>
              <a:rPr lang="ko-KR" altLang="en-US" sz="1300" b="1">
                <a:solidFill>
                  <a:srgbClr val="0070C0"/>
                </a:solidFill>
                <a:latin typeface="+mj-ea"/>
                <a:ea typeface="+mj-ea"/>
              </a:rPr>
              <a:t>기술 플랫폼 구축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281303" y="2697437"/>
            <a:ext cx="1956391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저렴한 가격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274208" y="3032284"/>
            <a:ext cx="1956391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시공시간 단축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3929880" y="2711402"/>
            <a:ext cx="1956391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방오성능 기준치 마련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3922785" y="3035616"/>
            <a:ext cx="1956391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방오성능 시험 방법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607717" y="2701248"/>
            <a:ext cx="2288156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방오도료 기술플랫폼 구축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6611255" y="3025462"/>
            <a:ext cx="2288156" cy="3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ü"/>
              <a:defRPr/>
            </a:pP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 친환경 도장 시스템 개발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5380834" y="3357562"/>
            <a:ext cx="1957662" cy="49019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7666850" y="5572141"/>
            <a:ext cx="2071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800">
                <a:solidFill>
                  <a:prstClr val="black"/>
                </a:solidFill>
                <a:latin typeface="맑은 고딕"/>
              </a:rPr>
              <a:t>BM : Biz Model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800">
                <a:solidFill>
                  <a:prstClr val="black"/>
                </a:solidFill>
                <a:latin typeface="맑은 고딕"/>
              </a:rPr>
              <a:t>CKD : Complete Knock Down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800">
                <a:solidFill>
                  <a:prstClr val="black"/>
                </a:solidFill>
                <a:latin typeface="맑은 고딕"/>
              </a:rPr>
              <a:t>SKD : Semi Knock Down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800">
                <a:solidFill>
                  <a:prstClr val="black"/>
                </a:solidFill>
                <a:latin typeface="맑은 고딕"/>
              </a:rPr>
              <a:t>R&amp;D : Research and Development</a:t>
            </a:r>
            <a:endParaRPr lang="ko-KR" altLang="en-US" sz="800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4908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주요 예상</a:t>
            </a: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고객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80240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 b="1">
                <a:latin typeface="+mj-ea"/>
                <a:ea typeface="+mj-ea"/>
              </a:rPr>
              <a:t>해양플랜트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발전소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>
                <a:latin typeface="+mj-ea"/>
                <a:ea typeface="+mj-ea"/>
              </a:rPr>
              <a:t>및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 b="1">
                <a:latin typeface="+mj-ea"/>
                <a:ea typeface="+mj-ea"/>
              </a:rPr>
              <a:t>선박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해군</a:t>
            </a:r>
            <a:r>
              <a:rPr lang="en-US" altLang="ko-KR" b="1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에 당사 수지</a:t>
            </a:r>
            <a:r>
              <a:rPr lang="en-US" altLang="ko-KR">
                <a:latin typeface="+mj-ea"/>
                <a:ea typeface="+mj-ea"/>
              </a:rPr>
              <a:t>&amp;</a:t>
            </a:r>
            <a:r>
              <a:rPr lang="ko-KR" altLang="en-US">
                <a:latin typeface="+mj-ea"/>
                <a:ea typeface="+mj-ea"/>
              </a:rPr>
              <a:t>도료 시범구매 적용 중 </a:t>
            </a:r>
            <a:r>
              <a:rPr lang="en-US" altLang="ko-KR">
                <a:latin typeface="+mj-ea"/>
                <a:ea typeface="+mj-ea"/>
              </a:rPr>
              <a:t>”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23050" y="1858981"/>
            <a:ext cx="2174069" cy="2746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SILYL SPC RESIN (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방오수지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)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559141" y="2133601"/>
            <a:ext cx="2321363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363754" y="1861359"/>
            <a:ext cx="330322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Antifouling Paint (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방오도료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)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5305334" y="2133601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594488" y="2357431"/>
            <a:ext cx="1919328" cy="37973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2809066" y="2357431"/>
            <a:ext cx="1949781" cy="457581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628849" y="2866944"/>
            <a:ext cx="1993149" cy="57150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60" name="직사각형 59"/>
          <p:cNvSpPr/>
          <p:nvPr/>
        </p:nvSpPr>
        <p:spPr>
          <a:xfrm>
            <a:off x="706227" y="3538839"/>
            <a:ext cx="1845507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Machlogic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싱가폴</a:t>
            </a: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041203" y="2866944"/>
            <a:ext cx="1732781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TWG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미국</a:t>
            </a: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452272" y="4000504"/>
            <a:ext cx="1899122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Quingdao Foamtech 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중국</a:t>
            </a: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041202" y="3538839"/>
            <a:ext cx="1732781" cy="46166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Altex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뉴질랜드</a:t>
            </a: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/>
          <a:stretch>
            <a:fillRect/>
          </a:stretch>
        </p:blipFill>
        <p:spPr>
          <a:xfrm>
            <a:off x="5380835" y="2428868"/>
            <a:ext cx="2018139" cy="30637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7595412" y="2857496"/>
            <a:ext cx="1748613" cy="40254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10" cstate="print"/>
          <a:srcRect/>
          <a:stretch>
            <a:fillRect/>
          </a:stretch>
        </p:blipFill>
        <p:spPr>
          <a:xfrm>
            <a:off x="5380834" y="2809520"/>
            <a:ext cx="1358552" cy="47660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11" cstate="print"/>
          <a:srcRect/>
          <a:stretch>
            <a:fillRect/>
          </a:stretch>
        </p:blipFill>
        <p:spPr>
          <a:xfrm>
            <a:off x="7633233" y="3357562"/>
            <a:ext cx="1733743" cy="30637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12" cstate="print"/>
          <a:srcRect/>
          <a:stretch>
            <a:fillRect/>
          </a:stretch>
        </p:blipFill>
        <p:spPr>
          <a:xfrm>
            <a:off x="7666851" y="3786190"/>
            <a:ext cx="1717071" cy="43068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72" name="TextBox 71"/>
          <p:cNvSpPr txBox="1"/>
          <p:nvPr/>
        </p:nvSpPr>
        <p:spPr>
          <a:xfrm>
            <a:off x="2359918" y="5661248"/>
            <a:ext cx="1734912" cy="512787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anchor="b">
            <a:spAutoFit/>
          </a:bodyPr>
          <a:lstStyle/>
          <a:p>
            <a:pPr algn="ctr" defTabSz="829452" latinLnBrk="0">
              <a:lnSpc>
                <a:spcPct val="150000"/>
              </a:lnSpc>
              <a:defRPr/>
            </a:pPr>
            <a:r>
              <a:rPr lang="en-US" altLang="zh-CN" sz="2054">
                <a:solidFill>
                  <a:schemeClr val="bg1"/>
                </a:solidFill>
                <a:latin typeface="Bodoni MT Black"/>
                <a:ea typeface="SimSun"/>
                <a:cs typeface="Arial"/>
              </a:rPr>
              <a:t>ECO WAVE</a:t>
            </a:r>
          </a:p>
        </p:txBody>
      </p:sp>
      <p:sp>
        <p:nvSpPr>
          <p:cNvPr id="73" name="위로 굽은 화살표 72"/>
          <p:cNvSpPr/>
          <p:nvPr/>
        </p:nvSpPr>
        <p:spPr>
          <a:xfrm>
            <a:off x="4237826" y="5218339"/>
            <a:ext cx="2958365" cy="946965"/>
          </a:xfrm>
          <a:prstGeom prst="bentUpArrow">
            <a:avLst>
              <a:gd name="adj1" fmla="val 25000"/>
              <a:gd name="adj2" fmla="val 50000"/>
              <a:gd name="adj3" fmla="val 3142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줄무늬가 있는 오른쪽 화살표 73"/>
          <p:cNvSpPr/>
          <p:nvPr/>
        </p:nvSpPr>
        <p:spPr>
          <a:xfrm rot="16200000">
            <a:off x="2470329" y="4331498"/>
            <a:ext cx="1000132" cy="1083303"/>
          </a:xfrm>
          <a:prstGeom prst="striped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4166388" y="5524818"/>
            <a:ext cx="2900423" cy="42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defRPr/>
            </a:pPr>
            <a:r>
              <a:rPr lang="en-US" altLang="ko-KR" sz="1200">
                <a:solidFill>
                  <a:prstClr val="black"/>
                </a:solidFill>
                <a:latin typeface="맑은 고딕"/>
              </a:rPr>
              <a:t>BM2. </a:t>
            </a:r>
            <a:r>
              <a:rPr lang="ko-KR" altLang="en-US" sz="1200">
                <a:solidFill>
                  <a:prstClr val="black"/>
                </a:solidFill>
                <a:latin typeface="맑은 고딕"/>
              </a:rPr>
              <a:t>도료</a:t>
            </a:r>
            <a:r>
              <a:rPr lang="en-US" altLang="ko-KR" sz="1200">
                <a:solidFill>
                  <a:prstClr val="black"/>
                </a:solidFill>
                <a:latin typeface="맑은 고딕"/>
              </a:rPr>
              <a:t>(OEM </a:t>
            </a:r>
            <a:r>
              <a:rPr lang="ko-KR" altLang="en-US" sz="1200">
                <a:solidFill>
                  <a:prstClr val="black"/>
                </a:solidFill>
                <a:latin typeface="맑은 고딕"/>
              </a:rPr>
              <a:t>제조</a:t>
            </a:r>
            <a:r>
              <a:rPr lang="en-US" altLang="ko-KR" sz="1200">
                <a:solidFill>
                  <a:prstClr val="black"/>
                </a:solidFill>
                <a:latin typeface="맑은 고딕"/>
              </a:rPr>
              <a:t>)</a:t>
            </a:r>
            <a:r>
              <a:rPr lang="ko-KR" altLang="en-US" sz="1200">
                <a:solidFill>
                  <a:prstClr val="black"/>
                </a:solidFill>
                <a:latin typeface="맑은 고딕"/>
              </a:rPr>
              <a:t> 판매</a:t>
            </a:r>
            <a:r>
              <a:rPr lang="en-US" altLang="ko-KR" sz="1200">
                <a:solidFill>
                  <a:prstClr val="black"/>
                </a:solidFill>
                <a:latin typeface="맑은 고딕"/>
              </a:rPr>
              <a:t>/</a:t>
            </a:r>
            <a:r>
              <a:rPr lang="ko-KR" altLang="en-US" sz="1200">
                <a:solidFill>
                  <a:prstClr val="black"/>
                </a:solidFill>
                <a:latin typeface="맑은 고딕"/>
              </a:rPr>
              <a:t>컨설팅</a:t>
            </a:r>
          </a:p>
          <a:p>
            <a:pPr marL="171450" indent="-171450" algn="ctr">
              <a:defRPr/>
            </a:pPr>
            <a:r>
              <a:rPr lang="en-US" altLang="ko-KR" sz="1000">
                <a:solidFill>
                  <a:prstClr val="black"/>
                </a:solidFill>
                <a:latin typeface="맑은 고딕"/>
              </a:rPr>
              <a:t>( </a:t>
            </a:r>
            <a:r>
              <a:rPr lang="ko-KR" altLang="en-US" sz="1000">
                <a:solidFill>
                  <a:prstClr val="black"/>
                </a:solidFill>
                <a:latin typeface="맑은 고딕"/>
              </a:rPr>
              <a:t>국가별 </a:t>
            </a:r>
            <a:r>
              <a:rPr lang="en-US" altLang="ko-KR" sz="1000">
                <a:solidFill>
                  <a:prstClr val="black"/>
                </a:solidFill>
                <a:latin typeface="맑은 고딕"/>
              </a:rPr>
              <a:t>Localization </a:t>
            </a:r>
            <a:r>
              <a:rPr lang="ko-KR" altLang="en-US" sz="1000">
                <a:solidFill>
                  <a:prstClr val="black"/>
                </a:solidFill>
                <a:latin typeface="맑은 고딕"/>
              </a:rPr>
              <a:t>가능 </a:t>
            </a:r>
            <a:r>
              <a:rPr lang="en-US" altLang="ko-KR" sz="1000">
                <a:solidFill>
                  <a:prstClr val="black"/>
                </a:solidFill>
                <a:latin typeface="맑은 고딕"/>
              </a:rPr>
              <a:t>) 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3181852" y="4551868"/>
            <a:ext cx="1554330" cy="605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prstClr val="black"/>
                </a:solidFill>
                <a:latin typeface="맑은 고딕"/>
              </a:rPr>
              <a:t>BM1. </a:t>
            </a:r>
            <a:r>
              <a:rPr lang="ko-KR" altLang="en-US" sz="1200">
                <a:solidFill>
                  <a:prstClr val="black"/>
                </a:solidFill>
                <a:latin typeface="맑은 고딕"/>
              </a:rPr>
              <a:t>수지</a:t>
            </a:r>
          </a:p>
          <a:p>
            <a:pPr algn="ctr">
              <a:defRPr/>
            </a:pPr>
            <a:r>
              <a:rPr lang="ko-KR" altLang="en-US" sz="1200"/>
              <a:t>제조 판매</a:t>
            </a:r>
          </a:p>
          <a:p>
            <a:pPr algn="ctr">
              <a:defRPr/>
            </a:pPr>
            <a:r>
              <a:rPr lang="en-US" altLang="ko-KR" sz="1000"/>
              <a:t>(A/F</a:t>
            </a:r>
            <a:r>
              <a:rPr lang="ko-KR" altLang="en-US" sz="1000"/>
              <a:t> </a:t>
            </a:r>
            <a:r>
              <a:rPr lang="en-US" altLang="ko-KR" sz="1000"/>
              <a:t>Paint </a:t>
            </a:r>
            <a:r>
              <a:rPr lang="ko-KR" altLang="en-US" sz="1000"/>
              <a:t>제조</a:t>
            </a:r>
            <a:r>
              <a:rPr lang="en-US" altLang="ko-KR" sz="1000"/>
              <a:t> </a:t>
            </a:r>
            <a:r>
              <a:rPr lang="ko-KR" altLang="en-US" sz="1000"/>
              <a:t>기술지원</a:t>
            </a:r>
            <a:r>
              <a:rPr lang="en-US" altLang="ko-KR" sz="1000"/>
              <a:t>)</a:t>
            </a:r>
            <a:endParaRPr lang="ko-KR" altLang="en-US" sz="1000"/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 rotWithShape="1">
          <a:blip r:embed="rId13" cstate="print"/>
          <a:srcRect/>
          <a:stretch>
            <a:fillRect/>
          </a:stretch>
        </p:blipFill>
        <p:spPr>
          <a:xfrm>
            <a:off x="299786" y="4771292"/>
            <a:ext cx="2080651" cy="122947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82" name="직사각형 81"/>
          <p:cNvSpPr/>
          <p:nvPr/>
        </p:nvSpPr>
        <p:spPr>
          <a:xfrm>
            <a:off x="509692" y="5949280"/>
            <a:ext cx="1513556" cy="249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defRPr/>
            </a:pPr>
            <a:r>
              <a:rPr lang="en-US" altLang="ko-KR" sz="1050">
                <a:solidFill>
                  <a:srgbClr val="002060"/>
                </a:solidFill>
                <a:latin typeface="HY견명조"/>
                <a:ea typeface="HY견명조"/>
              </a:rPr>
              <a:t>※ </a:t>
            </a:r>
            <a:r>
              <a:rPr lang="en-US" altLang="ko-KR" sz="1050">
                <a:solidFill>
                  <a:srgbClr val="002060"/>
                </a:solidFill>
                <a:latin typeface="+mj-ea"/>
              </a:rPr>
              <a:t>A/F Paint </a:t>
            </a:r>
            <a:r>
              <a:rPr lang="ko-KR" altLang="en-US" sz="1050">
                <a:solidFill>
                  <a:srgbClr val="002060"/>
                </a:solidFill>
                <a:latin typeface="+mj-ea"/>
              </a:rPr>
              <a:t>아키텍처</a:t>
            </a:r>
          </a:p>
        </p:txBody>
      </p:sp>
      <p:sp>
        <p:nvSpPr>
          <p:cNvPr id="118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15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14" cstate="print"/>
          <a:srcRect/>
          <a:stretch>
            <a:fillRect/>
          </a:stretch>
        </p:blipFill>
        <p:spPr>
          <a:xfrm>
            <a:off x="7523974" y="2285992"/>
            <a:ext cx="1808981" cy="58223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21" name="직사각형 120"/>
          <p:cNvSpPr/>
          <p:nvPr/>
        </p:nvSpPr>
        <p:spPr>
          <a:xfrm>
            <a:off x="5452272" y="4538971"/>
            <a:ext cx="1899122" cy="46166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ARAMCO/SABIC 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사우디</a:t>
            </a:r>
            <a:r>
              <a:rPr lang="en-US" altLang="ko-KR" sz="1200" b="1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15" cstate="print"/>
          <a:srcRect/>
          <a:stretch>
            <a:fillRect/>
          </a:stretch>
        </p:blipFill>
        <p:spPr>
          <a:xfrm>
            <a:off x="7702475" y="4286256"/>
            <a:ext cx="1636713" cy="68447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16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4908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예상 매출 목표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>
          <a:xfrm>
            <a:off x="703734" y="1386650"/>
            <a:ext cx="863600" cy="214312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/>
              <a:t>단위</a:t>
            </a:r>
            <a:r>
              <a:rPr lang="en-US" altLang="ko-KR" sz="900" i="1"/>
              <a:t>:</a:t>
            </a:r>
            <a:r>
              <a:rPr lang="ko-KR" altLang="en-US" sz="900" i="1"/>
              <a:t>억</a:t>
            </a:r>
          </a:p>
        </p:txBody>
      </p:sp>
      <p:sp>
        <p:nvSpPr>
          <p:cNvPr id="22" name="AutoShape 5"/>
          <p:cNvSpPr>
            <a:spLocks noChangeAspect="1" noChangeArrowheads="1" noTextEdit="1"/>
          </p:cNvSpPr>
          <p:nvPr/>
        </p:nvSpPr>
        <p:spPr>
          <a:xfrm>
            <a:off x="776287" y="1158875"/>
            <a:ext cx="3311525" cy="51117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631726" y="1170750"/>
            <a:ext cx="3374008" cy="4922546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>
          <a:xfrm>
            <a:off x="1214909" y="1640650"/>
            <a:ext cx="2590800" cy="3805237"/>
          </a:xfrm>
          <a:prstGeom prst="rect">
            <a:avLst/>
          </a:prstGeom>
          <a:solidFill>
            <a:srgbClr val="C0C0C0"/>
          </a:solidFill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5" name="Line 8"/>
          <p:cNvSpPr>
            <a:spLocks noChangeShapeType="1"/>
          </p:cNvSpPr>
          <p:nvPr/>
        </p:nvSpPr>
        <p:spPr>
          <a:xfrm>
            <a:off x="1214909" y="4809300"/>
            <a:ext cx="25908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>
          <a:xfrm>
            <a:off x="1214909" y="4180650"/>
            <a:ext cx="25908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7" name="Line 10"/>
          <p:cNvSpPr>
            <a:spLocks noChangeShapeType="1"/>
          </p:cNvSpPr>
          <p:nvPr/>
        </p:nvSpPr>
        <p:spPr>
          <a:xfrm>
            <a:off x="1214909" y="3544062"/>
            <a:ext cx="2590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8" name="Line 11"/>
          <p:cNvSpPr>
            <a:spLocks noChangeShapeType="1"/>
          </p:cNvSpPr>
          <p:nvPr/>
        </p:nvSpPr>
        <p:spPr>
          <a:xfrm>
            <a:off x="1214909" y="2905887"/>
            <a:ext cx="2590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>
          <a:xfrm>
            <a:off x="1214909" y="2278825"/>
            <a:ext cx="25908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0" name="Line 13"/>
          <p:cNvSpPr>
            <a:spLocks noChangeShapeType="1"/>
          </p:cNvSpPr>
          <p:nvPr/>
        </p:nvSpPr>
        <p:spPr>
          <a:xfrm>
            <a:off x="1214909" y="1640650"/>
            <a:ext cx="25908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>
          <a:xfrm>
            <a:off x="1214909" y="1640650"/>
            <a:ext cx="2590800" cy="3805237"/>
          </a:xfrm>
          <a:prstGeom prst="rect">
            <a:avLst/>
          </a:prstGeom>
          <a:noFill/>
          <a:ln w="9525">
            <a:solidFill>
              <a:srgbClr val="80808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>
          <a:xfrm>
            <a:off x="1364134" y="5085184"/>
            <a:ext cx="276225" cy="360702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>
          <a:xfrm>
            <a:off x="1878484" y="4509121"/>
            <a:ext cx="265112" cy="936766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>
          <a:xfrm>
            <a:off x="2402359" y="4221088"/>
            <a:ext cx="245591" cy="1224799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>
          <a:xfrm>
            <a:off x="2915120" y="4005065"/>
            <a:ext cx="236886" cy="1440822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>
          <a:xfrm>
            <a:off x="3440584" y="3717033"/>
            <a:ext cx="287486" cy="1728854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8" name="Line 20"/>
          <p:cNvSpPr>
            <a:spLocks noChangeShapeType="1"/>
          </p:cNvSpPr>
          <p:nvPr/>
        </p:nvSpPr>
        <p:spPr>
          <a:xfrm>
            <a:off x="1214909" y="1640650"/>
            <a:ext cx="1587" cy="380523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3" name="Line 21"/>
          <p:cNvSpPr>
            <a:spLocks noChangeShapeType="1"/>
          </p:cNvSpPr>
          <p:nvPr/>
        </p:nvSpPr>
        <p:spPr>
          <a:xfrm>
            <a:off x="1214909" y="5445887"/>
            <a:ext cx="396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6" name="Line 22"/>
          <p:cNvSpPr>
            <a:spLocks noChangeShapeType="1"/>
          </p:cNvSpPr>
          <p:nvPr/>
        </p:nvSpPr>
        <p:spPr>
          <a:xfrm>
            <a:off x="1214909" y="4809300"/>
            <a:ext cx="396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" name="Line 23"/>
          <p:cNvSpPr>
            <a:spLocks noChangeShapeType="1"/>
          </p:cNvSpPr>
          <p:nvPr/>
        </p:nvSpPr>
        <p:spPr>
          <a:xfrm>
            <a:off x="1214909" y="4180650"/>
            <a:ext cx="396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8" name="Line 24"/>
          <p:cNvSpPr>
            <a:spLocks noChangeShapeType="1"/>
          </p:cNvSpPr>
          <p:nvPr/>
        </p:nvSpPr>
        <p:spPr>
          <a:xfrm>
            <a:off x="1214909" y="3544062"/>
            <a:ext cx="396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" name="Line 25"/>
          <p:cNvSpPr>
            <a:spLocks noChangeShapeType="1"/>
          </p:cNvSpPr>
          <p:nvPr/>
        </p:nvSpPr>
        <p:spPr>
          <a:xfrm>
            <a:off x="1214909" y="2905887"/>
            <a:ext cx="396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0" name="Line 26"/>
          <p:cNvSpPr>
            <a:spLocks noChangeShapeType="1"/>
          </p:cNvSpPr>
          <p:nvPr/>
        </p:nvSpPr>
        <p:spPr>
          <a:xfrm>
            <a:off x="1214909" y="2278825"/>
            <a:ext cx="396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1" name="Line 27"/>
          <p:cNvSpPr>
            <a:spLocks noChangeShapeType="1"/>
          </p:cNvSpPr>
          <p:nvPr/>
        </p:nvSpPr>
        <p:spPr>
          <a:xfrm>
            <a:off x="1214909" y="1640650"/>
            <a:ext cx="396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2" name="Line 28"/>
          <p:cNvSpPr>
            <a:spLocks noChangeShapeType="1"/>
          </p:cNvSpPr>
          <p:nvPr/>
        </p:nvSpPr>
        <p:spPr>
          <a:xfrm>
            <a:off x="1214909" y="5445887"/>
            <a:ext cx="2590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3" name="Rectangle 29"/>
          <p:cNvSpPr>
            <a:spLocks noChangeArrowheads="1"/>
          </p:cNvSpPr>
          <p:nvPr/>
        </p:nvSpPr>
        <p:spPr>
          <a:xfrm>
            <a:off x="1927696" y="1380300"/>
            <a:ext cx="758354" cy="1692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100" b="1">
                <a:solidFill>
                  <a:srgbClr val="000000"/>
                </a:solidFill>
                <a:latin typeface="+mj-ea"/>
                <a:ea typeface="+mj-ea"/>
              </a:rPr>
              <a:t>매출액 추이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54" name="Rectangle 30"/>
          <p:cNvSpPr>
            <a:spLocks noChangeArrowheads="1"/>
          </p:cNvSpPr>
          <p:nvPr/>
        </p:nvSpPr>
        <p:spPr>
          <a:xfrm>
            <a:off x="1414615" y="4890065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64</a:t>
            </a:r>
            <a:endParaRPr lang="en-US" altLang="ko-KR" sz="800" b="1" dirty="0"/>
          </a:p>
        </p:txBody>
      </p:sp>
      <p:sp>
        <p:nvSpPr>
          <p:cNvPr id="55" name="Rectangle 31"/>
          <p:cNvSpPr>
            <a:spLocks noChangeArrowheads="1"/>
          </p:cNvSpPr>
          <p:nvPr/>
        </p:nvSpPr>
        <p:spPr>
          <a:xfrm>
            <a:off x="1927870" y="4293096"/>
            <a:ext cx="200866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129</a:t>
            </a:r>
            <a:endParaRPr lang="en-US" altLang="ko-KR" sz="800" b="1" dirty="0"/>
          </a:p>
        </p:txBody>
      </p:sp>
      <p:sp>
        <p:nvSpPr>
          <p:cNvPr id="56" name="Rectangle 32"/>
          <p:cNvSpPr>
            <a:spLocks noChangeArrowheads="1"/>
          </p:cNvSpPr>
          <p:nvPr/>
        </p:nvSpPr>
        <p:spPr>
          <a:xfrm>
            <a:off x="2431926" y="4005064"/>
            <a:ext cx="215429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146</a:t>
            </a:r>
            <a:endParaRPr lang="en-US" altLang="ko-KR" sz="800" b="1" dirty="0"/>
          </a:p>
        </p:txBody>
      </p:sp>
      <p:sp>
        <p:nvSpPr>
          <p:cNvPr id="57" name="Rectangle 33"/>
          <p:cNvSpPr>
            <a:spLocks noChangeArrowheads="1"/>
          </p:cNvSpPr>
          <p:nvPr/>
        </p:nvSpPr>
        <p:spPr>
          <a:xfrm>
            <a:off x="2935982" y="3861048"/>
            <a:ext cx="216247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165</a:t>
            </a:r>
            <a:endParaRPr lang="en-US" altLang="ko-KR" sz="800" b="1" dirty="0"/>
          </a:p>
        </p:txBody>
      </p:sp>
      <p:sp>
        <p:nvSpPr>
          <p:cNvPr id="58" name="Rectangle 34"/>
          <p:cNvSpPr>
            <a:spLocks noChangeArrowheads="1"/>
          </p:cNvSpPr>
          <p:nvPr/>
        </p:nvSpPr>
        <p:spPr>
          <a:xfrm>
            <a:off x="3512046" y="3573016"/>
            <a:ext cx="168316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187</a:t>
            </a:r>
            <a:endParaRPr lang="en-US" altLang="ko-KR" sz="800" b="1" dirty="0"/>
          </a:p>
        </p:txBody>
      </p:sp>
      <p:sp>
        <p:nvSpPr>
          <p:cNvPr id="66" name="Rectangle 35"/>
          <p:cNvSpPr>
            <a:spLocks noChangeArrowheads="1"/>
          </p:cNvSpPr>
          <p:nvPr/>
        </p:nvSpPr>
        <p:spPr>
          <a:xfrm>
            <a:off x="848196" y="5383975"/>
            <a:ext cx="104304" cy="1524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>
                <a:solidFill>
                  <a:srgbClr val="000000"/>
                </a:solidFill>
                <a:latin typeface="휴먼모음T"/>
                <a:ea typeface="휴먼모음T"/>
              </a:rPr>
              <a:t>0</a:t>
            </a:r>
            <a:endParaRPr lang="en-US" altLang="ko-KR" b="1"/>
          </a:p>
        </p:txBody>
      </p:sp>
      <p:sp>
        <p:nvSpPr>
          <p:cNvPr id="67" name="Rectangle 36"/>
          <p:cNvSpPr>
            <a:spLocks noChangeArrowheads="1"/>
          </p:cNvSpPr>
          <p:nvPr/>
        </p:nvSpPr>
        <p:spPr>
          <a:xfrm>
            <a:off x="819621" y="4745800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100</a:t>
            </a:r>
            <a:endParaRPr lang="en-US" altLang="ko-KR" b="1" dirty="0"/>
          </a:p>
        </p:txBody>
      </p:sp>
      <p:sp>
        <p:nvSpPr>
          <p:cNvPr id="68" name="Rectangle 37"/>
          <p:cNvSpPr>
            <a:spLocks noChangeArrowheads="1"/>
          </p:cNvSpPr>
          <p:nvPr/>
        </p:nvSpPr>
        <p:spPr>
          <a:xfrm>
            <a:off x="819621" y="4118737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150</a:t>
            </a:r>
            <a:endParaRPr lang="en-US" altLang="ko-KR" b="1" dirty="0"/>
          </a:p>
        </p:txBody>
      </p:sp>
      <p:sp>
        <p:nvSpPr>
          <p:cNvPr id="69" name="Rectangle 38"/>
          <p:cNvSpPr>
            <a:spLocks noChangeArrowheads="1"/>
          </p:cNvSpPr>
          <p:nvPr/>
        </p:nvSpPr>
        <p:spPr>
          <a:xfrm>
            <a:off x="819621" y="3480562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200</a:t>
            </a:r>
            <a:endParaRPr lang="en-US" altLang="ko-KR" b="1" dirty="0"/>
          </a:p>
        </p:txBody>
      </p:sp>
      <p:sp>
        <p:nvSpPr>
          <p:cNvPr id="70" name="Rectangle 39"/>
          <p:cNvSpPr>
            <a:spLocks noChangeArrowheads="1"/>
          </p:cNvSpPr>
          <p:nvPr/>
        </p:nvSpPr>
        <p:spPr>
          <a:xfrm>
            <a:off x="819621" y="2843975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250</a:t>
            </a:r>
            <a:endParaRPr lang="en-US" altLang="ko-KR" b="1" dirty="0"/>
          </a:p>
        </p:txBody>
      </p:sp>
      <p:sp>
        <p:nvSpPr>
          <p:cNvPr id="71" name="Rectangle 40"/>
          <p:cNvSpPr>
            <a:spLocks noChangeArrowheads="1"/>
          </p:cNvSpPr>
          <p:nvPr/>
        </p:nvSpPr>
        <p:spPr>
          <a:xfrm>
            <a:off x="819621" y="2215325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300</a:t>
            </a:r>
            <a:endParaRPr lang="en-US" altLang="ko-KR" b="1" dirty="0"/>
          </a:p>
        </p:txBody>
      </p:sp>
      <p:sp>
        <p:nvSpPr>
          <p:cNvPr id="72" name="Rectangle 41"/>
          <p:cNvSpPr>
            <a:spLocks noChangeArrowheads="1"/>
          </p:cNvSpPr>
          <p:nvPr/>
        </p:nvSpPr>
        <p:spPr>
          <a:xfrm>
            <a:off x="819621" y="1578737"/>
            <a:ext cx="211596" cy="153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0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350</a:t>
            </a:r>
            <a:endParaRPr lang="en-US" altLang="ko-KR" b="1" dirty="0"/>
          </a:p>
        </p:txBody>
      </p:sp>
      <p:sp>
        <p:nvSpPr>
          <p:cNvPr id="73" name="Line 42"/>
          <p:cNvSpPr>
            <a:spLocks noChangeShapeType="1"/>
          </p:cNvSpPr>
          <p:nvPr/>
        </p:nvSpPr>
        <p:spPr>
          <a:xfrm>
            <a:off x="938684" y="5676075"/>
            <a:ext cx="28670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b="1" i="1">
              <a:latin typeface="+mn-ea"/>
              <a:ea typeface="+mn-ea"/>
            </a:endParaRPr>
          </a:p>
        </p:txBody>
      </p:sp>
      <p:sp>
        <p:nvSpPr>
          <p:cNvPr id="74" name="Line 43"/>
          <p:cNvSpPr>
            <a:spLocks noChangeShapeType="1"/>
          </p:cNvSpPr>
          <p:nvPr/>
        </p:nvSpPr>
        <p:spPr>
          <a:xfrm>
            <a:off x="938684" y="5895150"/>
            <a:ext cx="28670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b="1" i="1">
              <a:latin typeface="+mn-ea"/>
              <a:ea typeface="+mn-ea"/>
            </a:endParaRPr>
          </a:p>
        </p:txBody>
      </p:sp>
      <p:sp>
        <p:nvSpPr>
          <p:cNvPr id="75" name="Line 44"/>
          <p:cNvSpPr>
            <a:spLocks noChangeShapeType="1"/>
          </p:cNvSpPr>
          <p:nvPr/>
        </p:nvSpPr>
        <p:spPr>
          <a:xfrm>
            <a:off x="1214909" y="5445887"/>
            <a:ext cx="2590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6" name="Line 45"/>
          <p:cNvSpPr>
            <a:spLocks noChangeShapeType="1"/>
          </p:cNvSpPr>
          <p:nvPr/>
        </p:nvSpPr>
        <p:spPr>
          <a:xfrm>
            <a:off x="938684" y="5676075"/>
            <a:ext cx="1587" cy="219075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b="1" i="1">
              <a:latin typeface="+mn-ea"/>
              <a:ea typeface="+mn-ea"/>
            </a:endParaRPr>
          </a:p>
        </p:txBody>
      </p:sp>
      <p:sp>
        <p:nvSpPr>
          <p:cNvPr id="77" name="Line 46"/>
          <p:cNvSpPr>
            <a:spLocks noChangeShapeType="1"/>
          </p:cNvSpPr>
          <p:nvPr/>
        </p:nvSpPr>
        <p:spPr>
          <a:xfrm>
            <a:off x="1214909" y="5445887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8" name="Line 47"/>
          <p:cNvSpPr>
            <a:spLocks noChangeShapeType="1"/>
          </p:cNvSpPr>
          <p:nvPr/>
        </p:nvSpPr>
        <p:spPr>
          <a:xfrm>
            <a:off x="1729259" y="5445887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9" name="Line 48"/>
          <p:cNvSpPr>
            <a:spLocks noChangeShapeType="1"/>
          </p:cNvSpPr>
          <p:nvPr/>
        </p:nvSpPr>
        <p:spPr>
          <a:xfrm>
            <a:off x="2253134" y="5445887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0" name="Line 49"/>
          <p:cNvSpPr>
            <a:spLocks noChangeShapeType="1"/>
          </p:cNvSpPr>
          <p:nvPr/>
        </p:nvSpPr>
        <p:spPr>
          <a:xfrm>
            <a:off x="2767484" y="5445887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" name="Line 50"/>
          <p:cNvSpPr>
            <a:spLocks noChangeShapeType="1"/>
          </p:cNvSpPr>
          <p:nvPr/>
        </p:nvSpPr>
        <p:spPr>
          <a:xfrm>
            <a:off x="3291359" y="5445887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2" name="Line 51"/>
          <p:cNvSpPr>
            <a:spLocks noChangeShapeType="1"/>
          </p:cNvSpPr>
          <p:nvPr/>
        </p:nvSpPr>
        <p:spPr>
          <a:xfrm>
            <a:off x="3805709" y="5445887"/>
            <a:ext cx="1587" cy="4492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3" name="Rectangle 52"/>
          <p:cNvSpPr>
            <a:spLocks noChangeArrowheads="1"/>
          </p:cNvSpPr>
          <p:nvPr/>
        </p:nvSpPr>
        <p:spPr>
          <a:xfrm>
            <a:off x="968846" y="5749100"/>
            <a:ext cx="206921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800" b="1" i="1">
                <a:solidFill>
                  <a:srgbClr val="000000"/>
                </a:solidFill>
                <a:latin typeface="+mn-ea"/>
                <a:ea typeface="+mn-ea"/>
              </a:rPr>
              <a:t>매출</a:t>
            </a:r>
            <a:endParaRPr lang="ko-KR" altLang="en-US" sz="800" b="1" i="1">
              <a:latin typeface="+mn-ea"/>
              <a:ea typeface="+mn-ea"/>
            </a:endParaRPr>
          </a:p>
        </p:txBody>
      </p:sp>
      <p:sp>
        <p:nvSpPr>
          <p:cNvPr id="84" name="Rectangle 53"/>
          <p:cNvSpPr>
            <a:spLocks noChangeArrowheads="1"/>
          </p:cNvSpPr>
          <p:nvPr/>
        </p:nvSpPr>
        <p:spPr>
          <a:xfrm>
            <a:off x="1364134" y="5739575"/>
            <a:ext cx="275704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b="1" i="1" dirty="0" smtClean="0">
                <a:latin typeface="+mn-ea"/>
                <a:ea typeface="+mn-ea"/>
              </a:rPr>
              <a:t>64</a:t>
            </a:r>
            <a:endParaRPr lang="en-US" altLang="ko-KR" sz="800" b="1" i="1" dirty="0">
              <a:latin typeface="+mn-ea"/>
              <a:ea typeface="+mn-ea"/>
            </a:endParaRPr>
          </a:p>
        </p:txBody>
      </p:sp>
      <p:sp>
        <p:nvSpPr>
          <p:cNvPr id="85" name="Rectangle 54"/>
          <p:cNvSpPr>
            <a:spLocks noChangeArrowheads="1"/>
          </p:cNvSpPr>
          <p:nvPr/>
        </p:nvSpPr>
        <p:spPr>
          <a:xfrm>
            <a:off x="1838796" y="5739575"/>
            <a:ext cx="23309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b="1" i="1" dirty="0" smtClean="0">
                <a:solidFill>
                  <a:srgbClr val="000000"/>
                </a:solidFill>
                <a:latin typeface="+mn-ea"/>
                <a:ea typeface="+mn-ea"/>
              </a:rPr>
              <a:t>129</a:t>
            </a:r>
            <a:endParaRPr lang="en-US" altLang="ko-KR" sz="800" b="1" i="1" dirty="0">
              <a:latin typeface="+mn-ea"/>
              <a:ea typeface="+mn-ea"/>
            </a:endParaRPr>
          </a:p>
        </p:txBody>
      </p:sp>
      <p:sp>
        <p:nvSpPr>
          <p:cNvPr id="86" name="Rectangle 55"/>
          <p:cNvSpPr>
            <a:spLocks noChangeArrowheads="1"/>
          </p:cNvSpPr>
          <p:nvPr/>
        </p:nvSpPr>
        <p:spPr>
          <a:xfrm>
            <a:off x="2362670" y="5739575"/>
            <a:ext cx="213271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b="1" i="1" dirty="0" smtClean="0">
                <a:latin typeface="+mn-ea"/>
                <a:ea typeface="+mn-ea"/>
              </a:rPr>
              <a:t>146</a:t>
            </a:r>
            <a:endParaRPr lang="en-US" altLang="ko-KR" sz="800" b="1" i="1" dirty="0">
              <a:latin typeface="+mn-ea"/>
              <a:ea typeface="+mn-ea"/>
            </a:endParaRPr>
          </a:p>
        </p:txBody>
      </p:sp>
      <p:sp>
        <p:nvSpPr>
          <p:cNvPr id="87" name="Rectangle 56"/>
          <p:cNvSpPr>
            <a:spLocks noChangeArrowheads="1"/>
          </p:cNvSpPr>
          <p:nvPr/>
        </p:nvSpPr>
        <p:spPr>
          <a:xfrm>
            <a:off x="2949029" y="5739575"/>
            <a:ext cx="274985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b="1" i="1" dirty="0" smtClean="0">
                <a:latin typeface="+mn-ea"/>
                <a:ea typeface="+mn-ea"/>
              </a:rPr>
              <a:t>165</a:t>
            </a:r>
            <a:endParaRPr lang="en-US" altLang="ko-KR" sz="800" b="1" i="1" dirty="0">
              <a:latin typeface="+mn-ea"/>
              <a:ea typeface="+mn-ea"/>
            </a:endParaRPr>
          </a:p>
        </p:txBody>
      </p:sp>
      <p:sp>
        <p:nvSpPr>
          <p:cNvPr id="88" name="Rectangle 57"/>
          <p:cNvSpPr>
            <a:spLocks noChangeArrowheads="1"/>
          </p:cNvSpPr>
          <p:nvPr/>
        </p:nvSpPr>
        <p:spPr>
          <a:xfrm>
            <a:off x="3400896" y="5739575"/>
            <a:ext cx="177934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b="1" i="1" dirty="0" smtClean="0">
                <a:latin typeface="+mn-ea"/>
                <a:ea typeface="+mn-ea"/>
              </a:rPr>
              <a:t>187</a:t>
            </a:r>
            <a:endParaRPr lang="en-US" altLang="ko-KR" sz="800" b="1" i="1" dirty="0">
              <a:latin typeface="+mn-ea"/>
              <a:ea typeface="+mn-ea"/>
            </a:endParaRPr>
          </a:p>
        </p:txBody>
      </p:sp>
      <p:sp>
        <p:nvSpPr>
          <p:cNvPr id="89" name="Rectangle 58"/>
          <p:cNvSpPr>
            <a:spLocks noChangeArrowheads="1"/>
          </p:cNvSpPr>
          <p:nvPr/>
        </p:nvSpPr>
        <p:spPr>
          <a:xfrm>
            <a:off x="1359371" y="5498275"/>
            <a:ext cx="235496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2021</a:t>
            </a:r>
            <a:endParaRPr lang="en-US" altLang="ko-KR" sz="800" b="1"/>
          </a:p>
        </p:txBody>
      </p:sp>
      <p:sp>
        <p:nvSpPr>
          <p:cNvPr id="90" name="Rectangle 59"/>
          <p:cNvSpPr>
            <a:spLocks noChangeArrowheads="1"/>
          </p:cNvSpPr>
          <p:nvPr/>
        </p:nvSpPr>
        <p:spPr>
          <a:xfrm>
            <a:off x="1873721" y="5498275"/>
            <a:ext cx="245021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2022</a:t>
            </a:r>
            <a:endParaRPr lang="en-US" altLang="ko-KR" sz="800" b="1"/>
          </a:p>
        </p:txBody>
      </p:sp>
      <p:sp>
        <p:nvSpPr>
          <p:cNvPr id="91" name="Rectangle 60"/>
          <p:cNvSpPr>
            <a:spLocks noChangeArrowheads="1"/>
          </p:cNvSpPr>
          <p:nvPr/>
        </p:nvSpPr>
        <p:spPr>
          <a:xfrm>
            <a:off x="2397596" y="5498275"/>
            <a:ext cx="245021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2023</a:t>
            </a:r>
            <a:endParaRPr lang="en-US" altLang="ko-KR" sz="800" b="1"/>
          </a:p>
        </p:txBody>
      </p:sp>
      <p:sp>
        <p:nvSpPr>
          <p:cNvPr id="93" name="Rectangle 61"/>
          <p:cNvSpPr>
            <a:spLocks noChangeArrowheads="1"/>
          </p:cNvSpPr>
          <p:nvPr/>
        </p:nvSpPr>
        <p:spPr>
          <a:xfrm>
            <a:off x="2910359" y="5498275"/>
            <a:ext cx="246608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2024</a:t>
            </a:r>
            <a:endParaRPr lang="en-US" altLang="ko-KR" sz="800" b="1"/>
          </a:p>
        </p:txBody>
      </p:sp>
      <p:sp>
        <p:nvSpPr>
          <p:cNvPr id="94" name="Rectangle 62"/>
          <p:cNvSpPr>
            <a:spLocks noChangeArrowheads="1"/>
          </p:cNvSpPr>
          <p:nvPr/>
        </p:nvSpPr>
        <p:spPr>
          <a:xfrm>
            <a:off x="3434234" y="5498275"/>
            <a:ext cx="246608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2025</a:t>
            </a:r>
            <a:endParaRPr lang="en-US" altLang="ko-KR" sz="800" b="1"/>
          </a:p>
        </p:txBody>
      </p:sp>
      <p:sp>
        <p:nvSpPr>
          <p:cNvPr id="96" name="Text Box 64"/>
          <p:cNvSpPr txBox="1">
            <a:spLocks noChangeArrowheads="1"/>
          </p:cNvSpPr>
          <p:nvPr/>
        </p:nvSpPr>
        <p:spPr>
          <a:xfrm>
            <a:off x="703734" y="1242187"/>
            <a:ext cx="863600" cy="214313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/>
              <a:t>단위</a:t>
            </a:r>
            <a:r>
              <a:rPr lang="en-US" altLang="ko-KR" sz="900" i="1"/>
              <a:t>:</a:t>
            </a:r>
            <a:r>
              <a:rPr lang="ko-KR" altLang="en-US" sz="900" i="1"/>
              <a:t>억</a:t>
            </a:r>
          </a:p>
        </p:txBody>
      </p:sp>
      <p:sp>
        <p:nvSpPr>
          <p:cNvPr id="99" name="Text Box 3"/>
          <p:cNvSpPr txBox="1">
            <a:spLocks noChangeArrowheads="1"/>
          </p:cNvSpPr>
          <p:nvPr/>
        </p:nvSpPr>
        <p:spPr>
          <a:xfrm>
            <a:off x="4312438" y="1454071"/>
            <a:ext cx="863600" cy="214313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/>
              <a:t>단위</a:t>
            </a:r>
            <a:r>
              <a:rPr lang="en-US" altLang="ko-KR" sz="900" i="1"/>
              <a:t>:</a:t>
            </a:r>
            <a:r>
              <a:rPr lang="ko-KR" altLang="en-US" sz="900" i="1"/>
              <a:t>억</a:t>
            </a:r>
          </a:p>
        </p:txBody>
      </p:sp>
      <p:sp>
        <p:nvSpPr>
          <p:cNvPr id="100" name="AutoShape 162"/>
          <p:cNvSpPr>
            <a:spLocks noChangeAspect="1" noChangeArrowheads="1" noTextEdit="1"/>
          </p:cNvSpPr>
          <p:nvPr/>
        </p:nvSpPr>
        <p:spPr>
          <a:xfrm>
            <a:off x="4166388" y="1166734"/>
            <a:ext cx="2520950" cy="352742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1" name="Rectangle 163"/>
          <p:cNvSpPr>
            <a:spLocks noChangeArrowheads="1"/>
          </p:cNvSpPr>
          <p:nvPr/>
        </p:nvSpPr>
        <p:spPr>
          <a:xfrm>
            <a:off x="4166388" y="1166734"/>
            <a:ext cx="2511425" cy="3516312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2" name="Rectangle 164"/>
          <p:cNvSpPr>
            <a:spLocks noChangeArrowheads="1"/>
          </p:cNvSpPr>
          <p:nvPr/>
        </p:nvSpPr>
        <p:spPr>
          <a:xfrm>
            <a:off x="4683913" y="1717596"/>
            <a:ext cx="1798637" cy="2165350"/>
          </a:xfrm>
          <a:prstGeom prst="rect">
            <a:avLst/>
          </a:prstGeom>
          <a:solidFill>
            <a:srgbClr val="C0C0C0"/>
          </a:solidFill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3" name="Line 165"/>
          <p:cNvSpPr>
            <a:spLocks noChangeShapeType="1"/>
          </p:cNvSpPr>
          <p:nvPr/>
        </p:nvSpPr>
        <p:spPr>
          <a:xfrm>
            <a:off x="4683913" y="3517821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4" name="Line 166"/>
          <p:cNvSpPr>
            <a:spLocks noChangeShapeType="1"/>
          </p:cNvSpPr>
          <p:nvPr/>
        </p:nvSpPr>
        <p:spPr>
          <a:xfrm>
            <a:off x="4683913" y="3163809"/>
            <a:ext cx="1798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5" name="Line 167"/>
          <p:cNvSpPr>
            <a:spLocks noChangeShapeType="1"/>
          </p:cNvSpPr>
          <p:nvPr/>
        </p:nvSpPr>
        <p:spPr>
          <a:xfrm>
            <a:off x="4683913" y="2800271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6" name="Line 168"/>
          <p:cNvSpPr>
            <a:spLocks noChangeShapeType="1"/>
          </p:cNvSpPr>
          <p:nvPr/>
        </p:nvSpPr>
        <p:spPr>
          <a:xfrm>
            <a:off x="4683913" y="2436734"/>
            <a:ext cx="1798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7" name="Line 169"/>
          <p:cNvSpPr>
            <a:spLocks noChangeShapeType="1"/>
          </p:cNvSpPr>
          <p:nvPr/>
        </p:nvSpPr>
        <p:spPr>
          <a:xfrm>
            <a:off x="4683913" y="2082721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8" name="Line 170"/>
          <p:cNvSpPr>
            <a:spLocks noChangeShapeType="1"/>
          </p:cNvSpPr>
          <p:nvPr/>
        </p:nvSpPr>
        <p:spPr>
          <a:xfrm>
            <a:off x="4683913" y="1717596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9" name="Rectangle 171"/>
          <p:cNvSpPr>
            <a:spLocks noChangeArrowheads="1"/>
          </p:cNvSpPr>
          <p:nvPr/>
        </p:nvSpPr>
        <p:spPr>
          <a:xfrm>
            <a:off x="4683913" y="1717596"/>
            <a:ext cx="1798637" cy="2165350"/>
          </a:xfrm>
          <a:prstGeom prst="rect">
            <a:avLst/>
          </a:prstGeom>
          <a:noFill/>
          <a:ln w="9525">
            <a:solidFill>
              <a:srgbClr val="80808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0" name="Rectangle 173"/>
          <p:cNvSpPr>
            <a:spLocks noChangeArrowheads="1"/>
          </p:cNvSpPr>
          <p:nvPr/>
        </p:nvSpPr>
        <p:spPr>
          <a:xfrm>
            <a:off x="5153813" y="2564904"/>
            <a:ext cx="158433" cy="1318043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1" name="Rectangle 174"/>
          <p:cNvSpPr>
            <a:spLocks noChangeArrowheads="1"/>
          </p:cNvSpPr>
          <p:nvPr/>
        </p:nvSpPr>
        <p:spPr>
          <a:xfrm>
            <a:off x="5514175" y="2348880"/>
            <a:ext cx="158111" cy="1534066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2" name="Rectangle 175"/>
          <p:cNvSpPr>
            <a:spLocks noChangeArrowheads="1"/>
          </p:cNvSpPr>
          <p:nvPr/>
        </p:nvSpPr>
        <p:spPr>
          <a:xfrm>
            <a:off x="5866600" y="2132856"/>
            <a:ext cx="165726" cy="175009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3" name="Rectangle 176"/>
          <p:cNvSpPr>
            <a:spLocks noChangeArrowheads="1"/>
          </p:cNvSpPr>
          <p:nvPr/>
        </p:nvSpPr>
        <p:spPr>
          <a:xfrm>
            <a:off x="6228551" y="1700808"/>
            <a:ext cx="163815" cy="2182138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4" name="Line 177"/>
          <p:cNvSpPr>
            <a:spLocks noChangeShapeType="1"/>
          </p:cNvSpPr>
          <p:nvPr/>
        </p:nvSpPr>
        <p:spPr>
          <a:xfrm>
            <a:off x="4683913" y="1717596"/>
            <a:ext cx="1587" cy="2165350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5" name="Line 178"/>
          <p:cNvSpPr>
            <a:spLocks noChangeShapeType="1"/>
          </p:cNvSpPr>
          <p:nvPr/>
        </p:nvSpPr>
        <p:spPr>
          <a:xfrm>
            <a:off x="4683913" y="3882946"/>
            <a:ext cx="3016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6" name="Line 179"/>
          <p:cNvSpPr>
            <a:spLocks noChangeShapeType="1"/>
          </p:cNvSpPr>
          <p:nvPr/>
        </p:nvSpPr>
        <p:spPr>
          <a:xfrm>
            <a:off x="4683913" y="3517821"/>
            <a:ext cx="3016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7" name="Line 180"/>
          <p:cNvSpPr>
            <a:spLocks noChangeShapeType="1"/>
          </p:cNvSpPr>
          <p:nvPr/>
        </p:nvSpPr>
        <p:spPr>
          <a:xfrm>
            <a:off x="4683913" y="3163809"/>
            <a:ext cx="301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8" name="Line 181"/>
          <p:cNvSpPr>
            <a:spLocks noChangeShapeType="1"/>
          </p:cNvSpPr>
          <p:nvPr/>
        </p:nvSpPr>
        <p:spPr>
          <a:xfrm>
            <a:off x="4683913" y="2800271"/>
            <a:ext cx="3016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9" name="Line 182"/>
          <p:cNvSpPr>
            <a:spLocks noChangeShapeType="1"/>
          </p:cNvSpPr>
          <p:nvPr/>
        </p:nvSpPr>
        <p:spPr>
          <a:xfrm>
            <a:off x="4683913" y="2436734"/>
            <a:ext cx="301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0" name="Line 183"/>
          <p:cNvSpPr>
            <a:spLocks noChangeShapeType="1"/>
          </p:cNvSpPr>
          <p:nvPr/>
        </p:nvSpPr>
        <p:spPr>
          <a:xfrm>
            <a:off x="4683913" y="2082721"/>
            <a:ext cx="3016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1" name="Line 184"/>
          <p:cNvSpPr>
            <a:spLocks noChangeShapeType="1"/>
          </p:cNvSpPr>
          <p:nvPr/>
        </p:nvSpPr>
        <p:spPr>
          <a:xfrm>
            <a:off x="4683913" y="1717596"/>
            <a:ext cx="3016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2" name="Line 185"/>
          <p:cNvSpPr>
            <a:spLocks noChangeShapeType="1"/>
          </p:cNvSpPr>
          <p:nvPr/>
        </p:nvSpPr>
        <p:spPr>
          <a:xfrm>
            <a:off x="4683913" y="3882946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3" name="Rectangle 186"/>
          <p:cNvSpPr>
            <a:spLocks noChangeArrowheads="1"/>
          </p:cNvSpPr>
          <p:nvPr/>
        </p:nvSpPr>
        <p:spPr>
          <a:xfrm>
            <a:off x="5250650" y="1342946"/>
            <a:ext cx="896079" cy="1692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100" b="1">
                <a:solidFill>
                  <a:srgbClr val="000000"/>
                </a:solidFill>
                <a:latin typeface="+mj-ea"/>
                <a:ea typeface="+mj-ea"/>
              </a:rPr>
              <a:t>영업이익 추이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124" name="Rectangle 187"/>
          <p:cNvSpPr>
            <a:spLocks noChangeArrowheads="1"/>
          </p:cNvSpPr>
          <p:nvPr/>
        </p:nvSpPr>
        <p:spPr>
          <a:xfrm>
            <a:off x="4817261" y="3140968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20</a:t>
            </a:r>
            <a:endParaRPr lang="en-US" altLang="ko-KR" b="1" dirty="0"/>
          </a:p>
        </p:txBody>
      </p:sp>
      <p:sp>
        <p:nvSpPr>
          <p:cNvPr id="125" name="Rectangle 188"/>
          <p:cNvSpPr>
            <a:spLocks noChangeArrowheads="1"/>
          </p:cNvSpPr>
          <p:nvPr/>
        </p:nvSpPr>
        <p:spPr>
          <a:xfrm>
            <a:off x="5168230" y="2348880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57</a:t>
            </a:r>
            <a:endParaRPr lang="en-US" altLang="ko-KR" b="1" dirty="0"/>
          </a:p>
        </p:txBody>
      </p:sp>
      <p:sp>
        <p:nvSpPr>
          <p:cNvPr id="126" name="Rectangle 189"/>
          <p:cNvSpPr>
            <a:spLocks noChangeArrowheads="1"/>
          </p:cNvSpPr>
          <p:nvPr/>
        </p:nvSpPr>
        <p:spPr>
          <a:xfrm>
            <a:off x="5528270" y="2132856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61</a:t>
            </a:r>
            <a:endParaRPr lang="en-US" altLang="ko-KR" b="1" dirty="0"/>
          </a:p>
        </p:txBody>
      </p:sp>
      <p:sp>
        <p:nvSpPr>
          <p:cNvPr id="127" name="Rectangle 190"/>
          <p:cNvSpPr>
            <a:spLocks noChangeArrowheads="1"/>
          </p:cNvSpPr>
          <p:nvPr/>
        </p:nvSpPr>
        <p:spPr>
          <a:xfrm>
            <a:off x="5873174" y="1916832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69</a:t>
            </a:r>
            <a:endParaRPr lang="en-US" altLang="ko-KR" b="1" dirty="0"/>
          </a:p>
        </p:txBody>
      </p:sp>
      <p:sp>
        <p:nvSpPr>
          <p:cNvPr id="128" name="Rectangle 191"/>
          <p:cNvSpPr>
            <a:spLocks noChangeArrowheads="1"/>
          </p:cNvSpPr>
          <p:nvPr/>
        </p:nvSpPr>
        <p:spPr>
          <a:xfrm>
            <a:off x="6252726" y="1562309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80</a:t>
            </a:r>
            <a:endParaRPr lang="en-US" altLang="ko-KR" b="1" dirty="0"/>
          </a:p>
        </p:txBody>
      </p:sp>
      <p:sp>
        <p:nvSpPr>
          <p:cNvPr id="129" name="Rectangle 192"/>
          <p:cNvSpPr>
            <a:spLocks noChangeArrowheads="1"/>
          </p:cNvSpPr>
          <p:nvPr/>
        </p:nvSpPr>
        <p:spPr>
          <a:xfrm>
            <a:off x="4458490" y="3830559"/>
            <a:ext cx="65088" cy="136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0</a:t>
            </a:r>
            <a:endParaRPr lang="en-US" altLang="ko-KR" b="1"/>
          </a:p>
        </p:txBody>
      </p:sp>
      <p:sp>
        <p:nvSpPr>
          <p:cNvPr id="130" name="Rectangle 193"/>
          <p:cNvSpPr>
            <a:spLocks noChangeArrowheads="1"/>
          </p:cNvSpPr>
          <p:nvPr/>
        </p:nvSpPr>
        <p:spPr>
          <a:xfrm>
            <a:off x="4420388" y="3465434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15</a:t>
            </a:r>
            <a:endParaRPr lang="en-US" altLang="ko-KR" b="1" dirty="0"/>
          </a:p>
        </p:txBody>
      </p:sp>
      <p:sp>
        <p:nvSpPr>
          <p:cNvPr id="131" name="Rectangle 194"/>
          <p:cNvSpPr>
            <a:spLocks noChangeArrowheads="1"/>
          </p:cNvSpPr>
          <p:nvPr/>
        </p:nvSpPr>
        <p:spPr>
          <a:xfrm>
            <a:off x="4420388" y="3113009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30</a:t>
            </a:r>
            <a:endParaRPr lang="en-US" altLang="ko-KR" b="1" dirty="0"/>
          </a:p>
        </p:txBody>
      </p:sp>
      <p:sp>
        <p:nvSpPr>
          <p:cNvPr id="132" name="Rectangle 195"/>
          <p:cNvSpPr>
            <a:spLocks noChangeArrowheads="1"/>
          </p:cNvSpPr>
          <p:nvPr/>
        </p:nvSpPr>
        <p:spPr>
          <a:xfrm>
            <a:off x="4420388" y="2747884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45</a:t>
            </a:r>
            <a:endParaRPr lang="en-US" altLang="ko-KR" b="1" dirty="0"/>
          </a:p>
        </p:txBody>
      </p:sp>
      <p:sp>
        <p:nvSpPr>
          <p:cNvPr id="133" name="Rectangle 196"/>
          <p:cNvSpPr>
            <a:spLocks noChangeArrowheads="1"/>
          </p:cNvSpPr>
          <p:nvPr/>
        </p:nvSpPr>
        <p:spPr>
          <a:xfrm>
            <a:off x="4420388" y="2384346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60</a:t>
            </a:r>
            <a:endParaRPr lang="en-US" altLang="ko-KR" b="1" dirty="0"/>
          </a:p>
        </p:txBody>
      </p:sp>
      <p:sp>
        <p:nvSpPr>
          <p:cNvPr id="134" name="Rectangle 197"/>
          <p:cNvSpPr>
            <a:spLocks noChangeArrowheads="1"/>
          </p:cNvSpPr>
          <p:nvPr/>
        </p:nvSpPr>
        <p:spPr>
          <a:xfrm>
            <a:off x="4420388" y="2030334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75</a:t>
            </a:r>
            <a:endParaRPr lang="en-US" altLang="ko-KR" b="1" dirty="0"/>
          </a:p>
        </p:txBody>
      </p:sp>
      <p:sp>
        <p:nvSpPr>
          <p:cNvPr id="135" name="Rectangle 198"/>
          <p:cNvSpPr>
            <a:spLocks noChangeArrowheads="1"/>
          </p:cNvSpPr>
          <p:nvPr/>
        </p:nvSpPr>
        <p:spPr>
          <a:xfrm>
            <a:off x="4420388" y="1666796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80</a:t>
            </a:r>
            <a:endParaRPr lang="en-US" altLang="ko-KR" b="1" dirty="0"/>
          </a:p>
        </p:txBody>
      </p:sp>
      <p:sp>
        <p:nvSpPr>
          <p:cNvPr id="136" name="Line 199"/>
          <p:cNvSpPr>
            <a:spLocks noChangeShapeType="1"/>
          </p:cNvSpPr>
          <p:nvPr/>
        </p:nvSpPr>
        <p:spPr>
          <a:xfrm>
            <a:off x="4264813" y="4257596"/>
            <a:ext cx="22177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7" name="Line 200"/>
          <p:cNvSpPr>
            <a:spLocks noChangeShapeType="1"/>
          </p:cNvSpPr>
          <p:nvPr/>
        </p:nvSpPr>
        <p:spPr>
          <a:xfrm>
            <a:off x="4264813" y="4465559"/>
            <a:ext cx="22177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8" name="Line 201"/>
          <p:cNvSpPr>
            <a:spLocks noChangeShapeType="1"/>
          </p:cNvSpPr>
          <p:nvPr/>
        </p:nvSpPr>
        <p:spPr>
          <a:xfrm>
            <a:off x="4683913" y="3882946"/>
            <a:ext cx="1798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9" name="Line 202"/>
          <p:cNvSpPr>
            <a:spLocks noChangeShapeType="1"/>
          </p:cNvSpPr>
          <p:nvPr/>
        </p:nvSpPr>
        <p:spPr>
          <a:xfrm>
            <a:off x="4264813" y="4257596"/>
            <a:ext cx="1587" cy="207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0" name="Line 203"/>
          <p:cNvSpPr>
            <a:spLocks noChangeShapeType="1"/>
          </p:cNvSpPr>
          <p:nvPr/>
        </p:nvSpPr>
        <p:spPr>
          <a:xfrm>
            <a:off x="4683913" y="3882946"/>
            <a:ext cx="1587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1" name="Line 204"/>
          <p:cNvSpPr>
            <a:spLocks noChangeShapeType="1"/>
          </p:cNvSpPr>
          <p:nvPr/>
        </p:nvSpPr>
        <p:spPr>
          <a:xfrm>
            <a:off x="5045863" y="3882946"/>
            <a:ext cx="1587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2" name="Line 205"/>
          <p:cNvSpPr>
            <a:spLocks noChangeShapeType="1"/>
          </p:cNvSpPr>
          <p:nvPr/>
        </p:nvSpPr>
        <p:spPr>
          <a:xfrm>
            <a:off x="5407813" y="3882946"/>
            <a:ext cx="1587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3" name="Line 206"/>
          <p:cNvSpPr>
            <a:spLocks noChangeShapeType="1"/>
          </p:cNvSpPr>
          <p:nvPr/>
        </p:nvSpPr>
        <p:spPr>
          <a:xfrm>
            <a:off x="5758650" y="3882946"/>
            <a:ext cx="1588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4" name="Line 207"/>
          <p:cNvSpPr>
            <a:spLocks noChangeShapeType="1"/>
          </p:cNvSpPr>
          <p:nvPr/>
        </p:nvSpPr>
        <p:spPr>
          <a:xfrm>
            <a:off x="6120600" y="3882946"/>
            <a:ext cx="1588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5" name="Line 208"/>
          <p:cNvSpPr>
            <a:spLocks noChangeShapeType="1"/>
          </p:cNvSpPr>
          <p:nvPr/>
        </p:nvSpPr>
        <p:spPr>
          <a:xfrm>
            <a:off x="6482550" y="3882946"/>
            <a:ext cx="1588" cy="582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6" name="Rectangle 209"/>
          <p:cNvSpPr>
            <a:spLocks noChangeArrowheads="1"/>
          </p:cNvSpPr>
          <p:nvPr/>
        </p:nvSpPr>
        <p:spPr>
          <a:xfrm>
            <a:off x="4293388" y="4329034"/>
            <a:ext cx="336550" cy="1222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800" i="1">
                <a:solidFill>
                  <a:srgbClr val="000000"/>
                </a:solidFill>
                <a:latin typeface="휴먼모음T"/>
                <a:ea typeface="휴먼모음T"/>
              </a:rPr>
              <a:t>영업이익</a:t>
            </a:r>
            <a:endParaRPr lang="ko-KR" altLang="en-US" sz="800" b="1"/>
          </a:p>
        </p:txBody>
      </p:sp>
      <p:sp>
        <p:nvSpPr>
          <p:cNvPr id="147" name="Rectangle 210"/>
          <p:cNvSpPr>
            <a:spLocks noChangeArrowheads="1"/>
          </p:cNvSpPr>
          <p:nvPr/>
        </p:nvSpPr>
        <p:spPr>
          <a:xfrm>
            <a:off x="4801388" y="4319509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28</a:t>
            </a:r>
            <a:endParaRPr lang="en-US" altLang="ko-KR" sz="800" b="1" dirty="0"/>
          </a:p>
        </p:txBody>
      </p:sp>
      <p:sp>
        <p:nvSpPr>
          <p:cNvPr id="148" name="Rectangle 211"/>
          <p:cNvSpPr>
            <a:spLocks noChangeArrowheads="1"/>
          </p:cNvSpPr>
          <p:nvPr/>
        </p:nvSpPr>
        <p:spPr>
          <a:xfrm>
            <a:off x="5133175" y="4319509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42</a:t>
            </a:r>
            <a:endParaRPr lang="en-US" altLang="ko-KR" sz="800" b="1" dirty="0"/>
          </a:p>
        </p:txBody>
      </p:sp>
      <p:sp>
        <p:nvSpPr>
          <p:cNvPr id="149" name="Rectangle 212"/>
          <p:cNvSpPr>
            <a:spLocks noChangeArrowheads="1"/>
          </p:cNvSpPr>
          <p:nvPr/>
        </p:nvSpPr>
        <p:spPr>
          <a:xfrm>
            <a:off x="5495125" y="4319509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33</a:t>
            </a:r>
            <a:endParaRPr lang="en-US" altLang="ko-KR" sz="800" b="1" dirty="0"/>
          </a:p>
        </p:txBody>
      </p:sp>
      <p:sp>
        <p:nvSpPr>
          <p:cNvPr id="150" name="Rectangle 213"/>
          <p:cNvSpPr>
            <a:spLocks noChangeArrowheads="1"/>
          </p:cNvSpPr>
          <p:nvPr/>
        </p:nvSpPr>
        <p:spPr>
          <a:xfrm>
            <a:off x="5847550" y="4319509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38</a:t>
            </a:r>
            <a:endParaRPr lang="en-US" altLang="ko-KR" sz="800" b="1" dirty="0"/>
          </a:p>
        </p:txBody>
      </p:sp>
      <p:sp>
        <p:nvSpPr>
          <p:cNvPr id="151" name="Rectangle 214"/>
          <p:cNvSpPr>
            <a:spLocks noChangeArrowheads="1"/>
          </p:cNvSpPr>
          <p:nvPr/>
        </p:nvSpPr>
        <p:spPr>
          <a:xfrm>
            <a:off x="6207913" y="4319509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45</a:t>
            </a:r>
            <a:endParaRPr lang="en-US" altLang="ko-KR" sz="800" b="1" dirty="0"/>
          </a:p>
        </p:txBody>
      </p:sp>
      <p:sp>
        <p:nvSpPr>
          <p:cNvPr id="152" name="Rectangle 215"/>
          <p:cNvSpPr>
            <a:spLocks noChangeArrowheads="1"/>
          </p:cNvSpPr>
          <p:nvPr/>
        </p:nvSpPr>
        <p:spPr>
          <a:xfrm>
            <a:off x="4733125" y="3995659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2021</a:t>
            </a:r>
            <a:endParaRPr lang="en-US" altLang="ko-KR" sz="800" b="1"/>
          </a:p>
        </p:txBody>
      </p:sp>
      <p:sp>
        <p:nvSpPr>
          <p:cNvPr id="153" name="Rectangle 216"/>
          <p:cNvSpPr>
            <a:spLocks noChangeArrowheads="1"/>
          </p:cNvSpPr>
          <p:nvPr/>
        </p:nvSpPr>
        <p:spPr>
          <a:xfrm>
            <a:off x="5095075" y="3995659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2022</a:t>
            </a:r>
            <a:endParaRPr lang="en-US" altLang="ko-KR" sz="800" b="1"/>
          </a:p>
        </p:txBody>
      </p:sp>
      <p:sp>
        <p:nvSpPr>
          <p:cNvPr id="154" name="Rectangle 217"/>
          <p:cNvSpPr>
            <a:spLocks noChangeArrowheads="1"/>
          </p:cNvSpPr>
          <p:nvPr/>
        </p:nvSpPr>
        <p:spPr>
          <a:xfrm>
            <a:off x="5455438" y="3995659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2023</a:t>
            </a:r>
            <a:endParaRPr lang="en-US" altLang="ko-KR" sz="800" b="1"/>
          </a:p>
        </p:txBody>
      </p:sp>
      <p:sp>
        <p:nvSpPr>
          <p:cNvPr id="155" name="Rectangle 218"/>
          <p:cNvSpPr>
            <a:spLocks noChangeArrowheads="1"/>
          </p:cNvSpPr>
          <p:nvPr/>
        </p:nvSpPr>
        <p:spPr>
          <a:xfrm>
            <a:off x="5807863" y="3995659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2024</a:t>
            </a:r>
            <a:endParaRPr lang="en-US" altLang="ko-KR" sz="800" b="1"/>
          </a:p>
        </p:txBody>
      </p:sp>
      <p:sp>
        <p:nvSpPr>
          <p:cNvPr id="156" name="Rectangle 219"/>
          <p:cNvSpPr>
            <a:spLocks noChangeArrowheads="1"/>
          </p:cNvSpPr>
          <p:nvPr/>
        </p:nvSpPr>
        <p:spPr>
          <a:xfrm>
            <a:off x="6169813" y="3995659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2025</a:t>
            </a:r>
            <a:endParaRPr lang="en-US" altLang="ko-KR" sz="800" b="1"/>
          </a:p>
        </p:txBody>
      </p:sp>
      <p:sp>
        <p:nvSpPr>
          <p:cNvPr id="157" name="Rectangle 220"/>
          <p:cNvSpPr>
            <a:spLocks noChangeArrowheads="1"/>
          </p:cNvSpPr>
          <p:nvPr/>
        </p:nvSpPr>
        <p:spPr>
          <a:xfrm>
            <a:off x="4166388" y="1166734"/>
            <a:ext cx="2511425" cy="3516312"/>
          </a:xfrm>
          <a:prstGeom prst="rect">
            <a:avLst/>
          </a:prstGeom>
          <a:noFill/>
          <a:ln w="0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8" name="Text Box 221"/>
          <p:cNvSpPr txBox="1">
            <a:spLocks noChangeArrowheads="1"/>
          </p:cNvSpPr>
          <p:nvPr/>
        </p:nvSpPr>
        <p:spPr>
          <a:xfrm>
            <a:off x="4167975" y="1238171"/>
            <a:ext cx="863600" cy="214313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 dirty="0"/>
              <a:t>단위</a:t>
            </a:r>
            <a:r>
              <a:rPr lang="en-US" altLang="ko-KR" sz="900" i="1" dirty="0"/>
              <a:t>:</a:t>
            </a:r>
            <a:r>
              <a:rPr lang="ko-KR" altLang="en-US" sz="900" i="1" dirty="0"/>
              <a:t>억</a:t>
            </a:r>
          </a:p>
        </p:txBody>
      </p:sp>
      <p:sp>
        <p:nvSpPr>
          <p:cNvPr id="159" name="AutoShape 222"/>
          <p:cNvSpPr>
            <a:spLocks noChangeAspect="1" noChangeArrowheads="1" noTextEdit="1"/>
          </p:cNvSpPr>
          <p:nvPr/>
        </p:nvSpPr>
        <p:spPr>
          <a:xfrm>
            <a:off x="6760363" y="1166734"/>
            <a:ext cx="2592387" cy="352742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0" name="Rectangle 223"/>
          <p:cNvSpPr>
            <a:spLocks noChangeArrowheads="1"/>
          </p:cNvSpPr>
          <p:nvPr/>
        </p:nvSpPr>
        <p:spPr>
          <a:xfrm>
            <a:off x="6824414" y="1166734"/>
            <a:ext cx="2582862" cy="3516312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1" name="Rectangle 224"/>
          <p:cNvSpPr>
            <a:spLocks noChangeArrowheads="1"/>
          </p:cNvSpPr>
          <p:nvPr/>
        </p:nvSpPr>
        <p:spPr>
          <a:xfrm>
            <a:off x="7235025" y="1717596"/>
            <a:ext cx="1952625" cy="2320925"/>
          </a:xfrm>
          <a:prstGeom prst="rect">
            <a:avLst/>
          </a:prstGeom>
          <a:solidFill>
            <a:srgbClr val="C0C0C0"/>
          </a:solidFill>
          <a:ln w="9525">
            <a:noFill/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2" name="Line 225"/>
          <p:cNvSpPr>
            <a:spLocks noChangeShapeType="1"/>
          </p:cNvSpPr>
          <p:nvPr/>
        </p:nvSpPr>
        <p:spPr>
          <a:xfrm>
            <a:off x="7235025" y="3652759"/>
            <a:ext cx="19526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3" name="Line 226"/>
          <p:cNvSpPr>
            <a:spLocks noChangeShapeType="1"/>
          </p:cNvSpPr>
          <p:nvPr/>
        </p:nvSpPr>
        <p:spPr>
          <a:xfrm>
            <a:off x="7235025" y="3268584"/>
            <a:ext cx="19526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4" name="Line 227"/>
          <p:cNvSpPr>
            <a:spLocks noChangeShapeType="1"/>
          </p:cNvSpPr>
          <p:nvPr/>
        </p:nvSpPr>
        <p:spPr>
          <a:xfrm>
            <a:off x="7235025" y="2882821"/>
            <a:ext cx="19526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5" name="Line 228"/>
          <p:cNvSpPr>
            <a:spLocks noChangeShapeType="1"/>
          </p:cNvSpPr>
          <p:nvPr/>
        </p:nvSpPr>
        <p:spPr>
          <a:xfrm>
            <a:off x="7235025" y="2487534"/>
            <a:ext cx="19526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6" name="Line 229"/>
          <p:cNvSpPr>
            <a:spLocks noChangeShapeType="1"/>
          </p:cNvSpPr>
          <p:nvPr/>
        </p:nvSpPr>
        <p:spPr>
          <a:xfrm>
            <a:off x="7235025" y="2103359"/>
            <a:ext cx="19526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7" name="Rectangle 230"/>
          <p:cNvSpPr>
            <a:spLocks noChangeArrowheads="1"/>
          </p:cNvSpPr>
          <p:nvPr/>
        </p:nvSpPr>
        <p:spPr>
          <a:xfrm>
            <a:off x="7235025" y="1717596"/>
            <a:ext cx="1952625" cy="2320925"/>
          </a:xfrm>
          <a:prstGeom prst="rect">
            <a:avLst/>
          </a:prstGeom>
          <a:noFill/>
          <a:ln w="9525">
            <a:solidFill>
              <a:srgbClr val="80808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8" name="Rectangle 231"/>
          <p:cNvSpPr>
            <a:spLocks noChangeArrowheads="1"/>
          </p:cNvSpPr>
          <p:nvPr/>
        </p:nvSpPr>
        <p:spPr>
          <a:xfrm>
            <a:off x="7363846" y="3552111"/>
            <a:ext cx="158519" cy="48641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9" name="Rectangle 232"/>
          <p:cNvSpPr>
            <a:spLocks noChangeArrowheads="1"/>
          </p:cNvSpPr>
          <p:nvPr/>
        </p:nvSpPr>
        <p:spPr>
          <a:xfrm>
            <a:off x="8166916" y="2420888"/>
            <a:ext cx="169665" cy="161763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0" name="Rectangle 233"/>
          <p:cNvSpPr>
            <a:spLocks noChangeArrowheads="1"/>
          </p:cNvSpPr>
          <p:nvPr/>
        </p:nvSpPr>
        <p:spPr>
          <a:xfrm>
            <a:off x="8549984" y="2204864"/>
            <a:ext cx="146638" cy="1833657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1" name="Rectangle 234"/>
          <p:cNvSpPr>
            <a:spLocks noChangeArrowheads="1"/>
          </p:cNvSpPr>
          <p:nvPr/>
        </p:nvSpPr>
        <p:spPr>
          <a:xfrm>
            <a:off x="8912647" y="2132856"/>
            <a:ext cx="144016" cy="190655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2" name="Line 235"/>
          <p:cNvSpPr>
            <a:spLocks noChangeShapeType="1"/>
          </p:cNvSpPr>
          <p:nvPr/>
        </p:nvSpPr>
        <p:spPr>
          <a:xfrm>
            <a:off x="7235025" y="1717596"/>
            <a:ext cx="1588" cy="2320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3" name="Line 236"/>
          <p:cNvSpPr>
            <a:spLocks noChangeShapeType="1"/>
          </p:cNvSpPr>
          <p:nvPr/>
        </p:nvSpPr>
        <p:spPr>
          <a:xfrm>
            <a:off x="7263600" y="4038521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4" name="Line 237"/>
          <p:cNvSpPr>
            <a:spLocks noChangeShapeType="1"/>
          </p:cNvSpPr>
          <p:nvPr/>
        </p:nvSpPr>
        <p:spPr>
          <a:xfrm>
            <a:off x="7235025" y="3652759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5" name="Line 238"/>
          <p:cNvSpPr>
            <a:spLocks noChangeShapeType="1"/>
          </p:cNvSpPr>
          <p:nvPr/>
        </p:nvSpPr>
        <p:spPr>
          <a:xfrm>
            <a:off x="7235025" y="3268584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6" name="Line 239"/>
          <p:cNvSpPr>
            <a:spLocks noChangeShapeType="1"/>
          </p:cNvSpPr>
          <p:nvPr/>
        </p:nvSpPr>
        <p:spPr>
          <a:xfrm>
            <a:off x="7235025" y="2882821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7" name="Line 240"/>
          <p:cNvSpPr>
            <a:spLocks noChangeShapeType="1"/>
          </p:cNvSpPr>
          <p:nvPr/>
        </p:nvSpPr>
        <p:spPr>
          <a:xfrm>
            <a:off x="7235025" y="2487534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8" name="Line 241"/>
          <p:cNvSpPr>
            <a:spLocks noChangeShapeType="1"/>
          </p:cNvSpPr>
          <p:nvPr/>
        </p:nvSpPr>
        <p:spPr>
          <a:xfrm>
            <a:off x="7235025" y="2103359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9" name="Line 242"/>
          <p:cNvSpPr>
            <a:spLocks noChangeShapeType="1"/>
          </p:cNvSpPr>
          <p:nvPr/>
        </p:nvSpPr>
        <p:spPr>
          <a:xfrm>
            <a:off x="7263600" y="4038521"/>
            <a:ext cx="19526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80" name="Rectangle 243"/>
          <p:cNvSpPr>
            <a:spLocks noChangeArrowheads="1"/>
          </p:cNvSpPr>
          <p:nvPr/>
        </p:nvSpPr>
        <p:spPr>
          <a:xfrm>
            <a:off x="7391357" y="3408250"/>
            <a:ext cx="101519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6</a:t>
            </a:r>
            <a:endParaRPr lang="en-US" altLang="ko-KR" b="1"/>
          </a:p>
        </p:txBody>
      </p:sp>
      <p:sp>
        <p:nvSpPr>
          <p:cNvPr id="181" name="Rectangle 244"/>
          <p:cNvSpPr>
            <a:spLocks noChangeArrowheads="1"/>
          </p:cNvSpPr>
          <p:nvPr/>
        </p:nvSpPr>
        <p:spPr>
          <a:xfrm>
            <a:off x="7790014" y="2780928"/>
            <a:ext cx="6412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8</a:t>
            </a:r>
            <a:endParaRPr lang="en-US" altLang="ko-KR" b="1" dirty="0"/>
          </a:p>
        </p:txBody>
      </p:sp>
      <p:sp>
        <p:nvSpPr>
          <p:cNvPr id="182" name="Rectangle 245"/>
          <p:cNvSpPr>
            <a:spLocks noChangeArrowheads="1"/>
          </p:cNvSpPr>
          <p:nvPr/>
        </p:nvSpPr>
        <p:spPr>
          <a:xfrm>
            <a:off x="8192566" y="2276872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>
                <a:solidFill>
                  <a:srgbClr val="000000"/>
                </a:solidFill>
                <a:latin typeface="휴먼모음T"/>
                <a:ea typeface="휴먼모음T"/>
              </a:rPr>
              <a:t>11</a:t>
            </a:r>
            <a:endParaRPr lang="en-US" altLang="ko-KR" b="1" dirty="0"/>
          </a:p>
        </p:txBody>
      </p:sp>
      <p:sp>
        <p:nvSpPr>
          <p:cNvPr id="183" name="Rectangle 246"/>
          <p:cNvSpPr>
            <a:spLocks noChangeArrowheads="1"/>
          </p:cNvSpPr>
          <p:nvPr/>
        </p:nvSpPr>
        <p:spPr>
          <a:xfrm>
            <a:off x="8552606" y="2066365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17</a:t>
            </a:r>
            <a:endParaRPr lang="en-US" altLang="ko-KR" b="1" dirty="0"/>
          </a:p>
        </p:txBody>
      </p:sp>
      <p:sp>
        <p:nvSpPr>
          <p:cNvPr id="184" name="Rectangle 247"/>
          <p:cNvSpPr>
            <a:spLocks noChangeArrowheads="1"/>
          </p:cNvSpPr>
          <p:nvPr/>
        </p:nvSpPr>
        <p:spPr>
          <a:xfrm>
            <a:off x="8912646" y="1916832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19</a:t>
            </a:r>
            <a:endParaRPr lang="en-US" altLang="ko-KR" b="1" dirty="0"/>
          </a:p>
        </p:txBody>
      </p:sp>
      <p:sp>
        <p:nvSpPr>
          <p:cNvPr id="185" name="Rectangle 248"/>
          <p:cNvSpPr>
            <a:spLocks noChangeArrowheads="1"/>
          </p:cNvSpPr>
          <p:nvPr/>
        </p:nvSpPr>
        <p:spPr>
          <a:xfrm>
            <a:off x="7031825" y="3986134"/>
            <a:ext cx="55563" cy="1222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0</a:t>
            </a:r>
            <a:endParaRPr lang="en-US" altLang="ko-KR" sz="800" b="1"/>
          </a:p>
        </p:txBody>
      </p:sp>
      <p:sp>
        <p:nvSpPr>
          <p:cNvPr id="186" name="Rectangle 249"/>
          <p:cNvSpPr>
            <a:spLocks noChangeArrowheads="1"/>
          </p:cNvSpPr>
          <p:nvPr/>
        </p:nvSpPr>
        <p:spPr>
          <a:xfrm>
            <a:off x="6982613" y="3601959"/>
            <a:ext cx="6412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3</a:t>
            </a:r>
            <a:endParaRPr lang="en-US" altLang="ko-KR" b="1"/>
          </a:p>
        </p:txBody>
      </p:sp>
      <p:sp>
        <p:nvSpPr>
          <p:cNvPr id="187" name="Rectangle 250"/>
          <p:cNvSpPr>
            <a:spLocks noChangeArrowheads="1"/>
          </p:cNvSpPr>
          <p:nvPr/>
        </p:nvSpPr>
        <p:spPr>
          <a:xfrm>
            <a:off x="6982613" y="3216196"/>
            <a:ext cx="6412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5</a:t>
            </a:r>
            <a:endParaRPr lang="en-US" altLang="ko-KR" b="1"/>
          </a:p>
        </p:txBody>
      </p:sp>
      <p:sp>
        <p:nvSpPr>
          <p:cNvPr id="188" name="Rectangle 251"/>
          <p:cNvSpPr>
            <a:spLocks noChangeArrowheads="1"/>
          </p:cNvSpPr>
          <p:nvPr/>
        </p:nvSpPr>
        <p:spPr>
          <a:xfrm>
            <a:off x="6982613" y="2832021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10</a:t>
            </a:r>
            <a:endParaRPr lang="en-US" altLang="ko-KR" b="1"/>
          </a:p>
        </p:txBody>
      </p:sp>
      <p:sp>
        <p:nvSpPr>
          <p:cNvPr id="189" name="Rectangle 252"/>
          <p:cNvSpPr>
            <a:spLocks noChangeArrowheads="1"/>
          </p:cNvSpPr>
          <p:nvPr/>
        </p:nvSpPr>
        <p:spPr>
          <a:xfrm>
            <a:off x="6982613" y="2436734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15</a:t>
            </a:r>
            <a:endParaRPr lang="en-US" altLang="ko-KR" b="1"/>
          </a:p>
        </p:txBody>
      </p:sp>
      <p:sp>
        <p:nvSpPr>
          <p:cNvPr id="190" name="Rectangle 253"/>
          <p:cNvSpPr>
            <a:spLocks noChangeArrowheads="1"/>
          </p:cNvSpPr>
          <p:nvPr/>
        </p:nvSpPr>
        <p:spPr>
          <a:xfrm>
            <a:off x="6976263" y="2050971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20</a:t>
            </a:r>
            <a:endParaRPr lang="en-US" altLang="ko-KR" b="1"/>
          </a:p>
        </p:txBody>
      </p:sp>
      <p:sp>
        <p:nvSpPr>
          <p:cNvPr id="191" name="Rectangle 254"/>
          <p:cNvSpPr>
            <a:spLocks noChangeArrowheads="1"/>
          </p:cNvSpPr>
          <p:nvPr/>
        </p:nvSpPr>
        <p:spPr>
          <a:xfrm>
            <a:off x="6992138" y="1666796"/>
            <a:ext cx="128240" cy="1384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900" i="1">
                <a:solidFill>
                  <a:srgbClr val="000000"/>
                </a:solidFill>
                <a:latin typeface="휴먼모음T"/>
                <a:ea typeface="휴먼모음T"/>
              </a:rPr>
              <a:t>25</a:t>
            </a:r>
            <a:endParaRPr lang="en-US" altLang="ko-KR" b="1"/>
          </a:p>
        </p:txBody>
      </p:sp>
      <p:sp>
        <p:nvSpPr>
          <p:cNvPr id="192" name="Line 255"/>
          <p:cNvSpPr>
            <a:spLocks noChangeShapeType="1"/>
          </p:cNvSpPr>
          <p:nvPr/>
        </p:nvSpPr>
        <p:spPr>
          <a:xfrm>
            <a:off x="6904825" y="4257596"/>
            <a:ext cx="22828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3" name="Line 256"/>
          <p:cNvSpPr>
            <a:spLocks noChangeShapeType="1"/>
          </p:cNvSpPr>
          <p:nvPr/>
        </p:nvSpPr>
        <p:spPr>
          <a:xfrm>
            <a:off x="6904825" y="4465559"/>
            <a:ext cx="22828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4" name="Line 257"/>
          <p:cNvSpPr>
            <a:spLocks noChangeShapeType="1"/>
          </p:cNvSpPr>
          <p:nvPr/>
        </p:nvSpPr>
        <p:spPr>
          <a:xfrm>
            <a:off x="7230263" y="4038521"/>
            <a:ext cx="19526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5" name="Line 258"/>
          <p:cNvSpPr>
            <a:spLocks noChangeShapeType="1"/>
          </p:cNvSpPr>
          <p:nvPr/>
        </p:nvSpPr>
        <p:spPr>
          <a:xfrm>
            <a:off x="6889659" y="4286257"/>
            <a:ext cx="0" cy="142876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6" name="Line 259"/>
          <p:cNvSpPr>
            <a:spLocks noChangeShapeType="1"/>
          </p:cNvSpPr>
          <p:nvPr/>
        </p:nvSpPr>
        <p:spPr>
          <a:xfrm>
            <a:off x="7235025" y="4038521"/>
            <a:ext cx="1588" cy="42703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7" name="Line 260"/>
          <p:cNvSpPr>
            <a:spLocks noChangeShapeType="1"/>
          </p:cNvSpPr>
          <p:nvPr/>
        </p:nvSpPr>
        <p:spPr>
          <a:xfrm flipH="1">
            <a:off x="7638542" y="4071942"/>
            <a:ext cx="1" cy="357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8" name="Line 261"/>
          <p:cNvSpPr>
            <a:spLocks noChangeShapeType="1"/>
          </p:cNvSpPr>
          <p:nvPr/>
        </p:nvSpPr>
        <p:spPr>
          <a:xfrm flipH="1">
            <a:off x="8019250" y="4063315"/>
            <a:ext cx="4790" cy="39361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9" name="Line 262"/>
          <p:cNvSpPr>
            <a:spLocks noChangeShapeType="1"/>
          </p:cNvSpPr>
          <p:nvPr/>
        </p:nvSpPr>
        <p:spPr>
          <a:xfrm flipH="1">
            <a:off x="8426789" y="4071942"/>
            <a:ext cx="1" cy="357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00" name="Line 263"/>
          <p:cNvSpPr>
            <a:spLocks noChangeShapeType="1"/>
          </p:cNvSpPr>
          <p:nvPr/>
        </p:nvSpPr>
        <p:spPr>
          <a:xfrm flipH="1">
            <a:off x="8803472" y="4071942"/>
            <a:ext cx="6385" cy="393617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01" name="Line 264"/>
          <p:cNvSpPr>
            <a:spLocks noChangeShapeType="1"/>
          </p:cNvSpPr>
          <p:nvPr/>
        </p:nvSpPr>
        <p:spPr>
          <a:xfrm>
            <a:off x="9187650" y="4038521"/>
            <a:ext cx="1588" cy="42703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02" name="Rectangle 265"/>
          <p:cNvSpPr>
            <a:spLocks noChangeArrowheads="1"/>
          </p:cNvSpPr>
          <p:nvPr/>
        </p:nvSpPr>
        <p:spPr>
          <a:xfrm>
            <a:off x="6934988" y="4329034"/>
            <a:ext cx="252412" cy="1222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800" i="1" dirty="0">
                <a:solidFill>
                  <a:srgbClr val="000000"/>
                </a:solidFill>
                <a:latin typeface="휴먼모음T"/>
                <a:ea typeface="휴먼모음T"/>
              </a:rPr>
              <a:t>인원수</a:t>
            </a:r>
            <a:endParaRPr lang="ko-KR" altLang="en-US" sz="800" b="1" dirty="0"/>
          </a:p>
        </p:txBody>
      </p:sp>
      <p:sp>
        <p:nvSpPr>
          <p:cNvPr id="203" name="Rectangle 266"/>
          <p:cNvSpPr>
            <a:spLocks noChangeArrowheads="1"/>
          </p:cNvSpPr>
          <p:nvPr/>
        </p:nvSpPr>
        <p:spPr>
          <a:xfrm>
            <a:off x="7336625" y="4319509"/>
            <a:ext cx="56106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6</a:t>
            </a:r>
            <a:endParaRPr lang="en-US" altLang="ko-KR" sz="800" b="1"/>
          </a:p>
        </p:txBody>
      </p:sp>
      <p:sp>
        <p:nvSpPr>
          <p:cNvPr id="204" name="Rectangle 267"/>
          <p:cNvSpPr>
            <a:spLocks noChangeArrowheads="1"/>
          </p:cNvSpPr>
          <p:nvPr/>
        </p:nvSpPr>
        <p:spPr>
          <a:xfrm>
            <a:off x="7760518" y="4319511"/>
            <a:ext cx="169319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8</a:t>
            </a:r>
            <a:endParaRPr lang="en-US" altLang="ko-KR" sz="800" b="1"/>
          </a:p>
        </p:txBody>
      </p:sp>
      <p:sp>
        <p:nvSpPr>
          <p:cNvPr id="205" name="Rectangle 268"/>
          <p:cNvSpPr>
            <a:spLocks noChangeArrowheads="1"/>
          </p:cNvSpPr>
          <p:nvPr/>
        </p:nvSpPr>
        <p:spPr>
          <a:xfrm>
            <a:off x="8120558" y="4319509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16</a:t>
            </a:r>
            <a:endParaRPr lang="en-US" altLang="ko-KR" sz="800" b="1" dirty="0"/>
          </a:p>
        </p:txBody>
      </p:sp>
      <p:sp>
        <p:nvSpPr>
          <p:cNvPr id="206" name="Rectangle 269"/>
          <p:cNvSpPr>
            <a:spLocks noChangeArrowheads="1"/>
          </p:cNvSpPr>
          <p:nvPr/>
        </p:nvSpPr>
        <p:spPr>
          <a:xfrm>
            <a:off x="8584412" y="4319509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17</a:t>
            </a:r>
            <a:endParaRPr lang="en-US" altLang="ko-KR" sz="800" b="1" dirty="0"/>
          </a:p>
        </p:txBody>
      </p:sp>
      <p:sp>
        <p:nvSpPr>
          <p:cNvPr id="207" name="Rectangle 270"/>
          <p:cNvSpPr>
            <a:spLocks noChangeArrowheads="1"/>
          </p:cNvSpPr>
          <p:nvPr/>
        </p:nvSpPr>
        <p:spPr>
          <a:xfrm>
            <a:off x="8944452" y="4319509"/>
            <a:ext cx="11221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 dirty="0" smtClean="0">
                <a:solidFill>
                  <a:srgbClr val="000000"/>
                </a:solidFill>
                <a:latin typeface="휴먼모음T"/>
                <a:ea typeface="휴먼모음T"/>
              </a:rPr>
              <a:t>19</a:t>
            </a:r>
            <a:endParaRPr lang="en-US" altLang="ko-KR" sz="800" b="1" dirty="0"/>
          </a:p>
        </p:txBody>
      </p:sp>
      <p:sp>
        <p:nvSpPr>
          <p:cNvPr id="208" name="Rectangle 271"/>
          <p:cNvSpPr>
            <a:spLocks noChangeArrowheads="1"/>
          </p:cNvSpPr>
          <p:nvPr/>
        </p:nvSpPr>
        <p:spPr>
          <a:xfrm>
            <a:off x="7327100" y="4090909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2021</a:t>
            </a:r>
            <a:endParaRPr lang="en-US" altLang="ko-KR" sz="800" b="1"/>
          </a:p>
        </p:txBody>
      </p:sp>
      <p:sp>
        <p:nvSpPr>
          <p:cNvPr id="209" name="Rectangle 272"/>
          <p:cNvSpPr>
            <a:spLocks noChangeArrowheads="1"/>
          </p:cNvSpPr>
          <p:nvPr/>
        </p:nvSpPr>
        <p:spPr>
          <a:xfrm>
            <a:off x="7714450" y="4090909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2022</a:t>
            </a:r>
            <a:endParaRPr lang="en-US" altLang="ko-KR" sz="800" b="1"/>
          </a:p>
        </p:txBody>
      </p:sp>
      <p:sp>
        <p:nvSpPr>
          <p:cNvPr id="210" name="Rectangle 273"/>
          <p:cNvSpPr>
            <a:spLocks noChangeArrowheads="1"/>
          </p:cNvSpPr>
          <p:nvPr/>
        </p:nvSpPr>
        <p:spPr>
          <a:xfrm>
            <a:off x="8109738" y="4090909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2023</a:t>
            </a:r>
            <a:endParaRPr lang="en-US" altLang="ko-KR" sz="800" b="1"/>
          </a:p>
        </p:txBody>
      </p:sp>
      <p:sp>
        <p:nvSpPr>
          <p:cNvPr id="211" name="Rectangle 274"/>
          <p:cNvSpPr>
            <a:spLocks noChangeArrowheads="1"/>
          </p:cNvSpPr>
          <p:nvPr/>
        </p:nvSpPr>
        <p:spPr>
          <a:xfrm>
            <a:off x="8497088" y="4090909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2024</a:t>
            </a:r>
            <a:endParaRPr lang="en-US" altLang="ko-KR" sz="800" b="1"/>
          </a:p>
        </p:txBody>
      </p:sp>
      <p:sp>
        <p:nvSpPr>
          <p:cNvPr id="212" name="Rectangle 275"/>
          <p:cNvSpPr>
            <a:spLocks noChangeArrowheads="1"/>
          </p:cNvSpPr>
          <p:nvPr/>
        </p:nvSpPr>
        <p:spPr>
          <a:xfrm>
            <a:off x="8893963" y="4090909"/>
            <a:ext cx="224420" cy="12311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 i="1">
                <a:solidFill>
                  <a:srgbClr val="000000"/>
                </a:solidFill>
                <a:latin typeface="휴먼모음T"/>
                <a:ea typeface="휴먼모음T"/>
              </a:rPr>
              <a:t>2025</a:t>
            </a:r>
            <a:endParaRPr lang="en-US" altLang="ko-KR" sz="800" b="1"/>
          </a:p>
        </p:txBody>
      </p:sp>
      <p:sp>
        <p:nvSpPr>
          <p:cNvPr id="214" name="Rectangle 279"/>
          <p:cNvSpPr>
            <a:spLocks noChangeArrowheads="1"/>
          </p:cNvSpPr>
          <p:nvPr/>
        </p:nvSpPr>
        <p:spPr>
          <a:xfrm>
            <a:off x="7746219" y="2958275"/>
            <a:ext cx="174259" cy="1080246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15" name="Text Box 280"/>
          <p:cNvSpPr txBox="1">
            <a:spLocks noChangeArrowheads="1"/>
          </p:cNvSpPr>
          <p:nvPr/>
        </p:nvSpPr>
        <p:spPr>
          <a:xfrm>
            <a:off x="6760363" y="1238171"/>
            <a:ext cx="863600" cy="214313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/>
              <a:t>단위</a:t>
            </a:r>
            <a:r>
              <a:rPr lang="en-US" altLang="ko-KR" sz="900" i="1"/>
              <a:t>:</a:t>
            </a:r>
            <a:r>
              <a:rPr lang="ko-KR" altLang="en-US" sz="900" i="1"/>
              <a:t>명</a:t>
            </a:r>
          </a:p>
        </p:txBody>
      </p:sp>
      <p:sp>
        <p:nvSpPr>
          <p:cNvPr id="216" name="Line 281"/>
          <p:cNvSpPr>
            <a:spLocks noChangeShapeType="1"/>
          </p:cNvSpPr>
          <p:nvPr/>
        </p:nvSpPr>
        <p:spPr>
          <a:xfrm>
            <a:off x="7235025" y="1717596"/>
            <a:ext cx="19526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17" name="Line 282"/>
          <p:cNvSpPr>
            <a:spLocks noChangeShapeType="1"/>
          </p:cNvSpPr>
          <p:nvPr/>
        </p:nvSpPr>
        <p:spPr>
          <a:xfrm>
            <a:off x="7235025" y="1717596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 wrap="square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18" name="Rectangle 283"/>
          <p:cNvSpPr>
            <a:spLocks noChangeArrowheads="1"/>
          </p:cNvSpPr>
          <p:nvPr/>
        </p:nvSpPr>
        <p:spPr>
          <a:xfrm>
            <a:off x="7920825" y="1342946"/>
            <a:ext cx="282129" cy="1692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100" b="1">
                <a:solidFill>
                  <a:srgbClr val="000000"/>
                </a:solidFill>
                <a:latin typeface="+mj-ea"/>
                <a:ea typeface="+mj-ea"/>
              </a:rPr>
              <a:t>인원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219" name="Rectangle 173"/>
          <p:cNvSpPr>
            <a:spLocks noChangeArrowheads="1"/>
          </p:cNvSpPr>
          <p:nvPr/>
        </p:nvSpPr>
        <p:spPr>
          <a:xfrm>
            <a:off x="4815678" y="3322458"/>
            <a:ext cx="133356" cy="552422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13" name="TextBox 312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14868658"/>
              </p:ext>
            </p:extLst>
          </p:nvPr>
        </p:nvGraphicFramePr>
        <p:xfrm>
          <a:off x="4160117" y="4836932"/>
          <a:ext cx="5256582" cy="1218871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6994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4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14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14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14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114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62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 dirty="0">
                          <a:effectLst/>
                          <a:latin typeface="+mn-ea"/>
                          <a:ea typeface="+mn-ea"/>
                        </a:rPr>
                        <a:t> 과         목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1" i="0" u="none" strike="noStrike" dirty="0">
                          <a:effectLst/>
                          <a:latin typeface="+mn-ea"/>
                          <a:ea typeface="+mn-ea"/>
                        </a:rPr>
                        <a:t>2021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1" i="0" u="none" strike="noStrike">
                          <a:effectLst/>
                          <a:latin typeface="+mn-ea"/>
                          <a:ea typeface="+mn-ea"/>
                        </a:rPr>
                        <a:t>2022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1" i="0" u="none" strike="noStrike" dirty="0">
                          <a:effectLst/>
                          <a:latin typeface="+mn-ea"/>
                          <a:ea typeface="+mn-ea"/>
                        </a:rPr>
                        <a:t>2023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1" i="0" u="none" strike="noStrike" dirty="0">
                          <a:effectLst/>
                          <a:latin typeface="+mn-ea"/>
                          <a:ea typeface="+mn-ea"/>
                        </a:rPr>
                        <a:t>2024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1" i="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1" i="0" u="none" strike="noStrike" dirty="0">
                          <a:effectLst/>
                          <a:latin typeface="+mn-ea"/>
                          <a:ea typeface="+mn-ea"/>
                        </a:rPr>
                        <a:t>2025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매 출 액 </a:t>
                      </a:r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6,434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12,924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14,633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16,567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18,757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영 업 이 </a:t>
                      </a:r>
                      <a:r>
                        <a:rPr lang="ko-KR" altLang="en-US" sz="900" b="0" i="1" u="none" strike="noStrike" dirty="0" err="1">
                          <a:effectLst/>
                          <a:latin typeface="+mn-ea"/>
                          <a:ea typeface="+mn-ea"/>
                        </a:rPr>
                        <a:t>익</a:t>
                      </a: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2,033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5,784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6,115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6,962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8,005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44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영업이익율 </a:t>
                      </a:r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32%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45%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42%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42%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43%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인원 </a:t>
                      </a:r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b="0" i="1" u="none" strike="noStrike" dirty="0">
                          <a:effectLst/>
                          <a:latin typeface="+mn-ea"/>
                          <a:ea typeface="+mn-ea"/>
                        </a:rPr>
                        <a:t> 인당 매출 </a:t>
                      </a:r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1,072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1,616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915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975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987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13" name="Text Box 221"/>
          <p:cNvSpPr txBox="1">
            <a:spLocks noChangeArrowheads="1"/>
          </p:cNvSpPr>
          <p:nvPr/>
        </p:nvSpPr>
        <p:spPr>
          <a:xfrm>
            <a:off x="8912646" y="4653136"/>
            <a:ext cx="863600" cy="216982"/>
          </a:xfrm>
          <a:prstGeom prst="rect">
            <a:avLst/>
          </a:prstGeom>
          <a:noFill/>
          <a:ln w="9525" algn="ctr">
            <a:noFill/>
            <a:miter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50000"/>
              </a:spcBef>
              <a:buSzPct val="140000"/>
              <a:defRPr/>
            </a:pPr>
            <a:r>
              <a:rPr lang="ko-KR" altLang="en-US" sz="900" i="1" dirty="0"/>
              <a:t>단위</a:t>
            </a:r>
            <a:r>
              <a:rPr lang="en-US" altLang="ko-KR" sz="900" i="1" dirty="0" smtClean="0"/>
              <a:t>:</a:t>
            </a:r>
            <a:r>
              <a:rPr lang="ko-KR" altLang="en-US" sz="900" i="1" dirty="0" err="1" smtClean="0"/>
              <a:t>백만원</a:t>
            </a:r>
            <a:endParaRPr lang="ko-KR" altLang="en-US" sz="900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8971" y="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17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4908" y="357166"/>
            <a:ext cx="6306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부문별 판매계획</a:t>
            </a:r>
          </a:p>
        </p:txBody>
      </p:sp>
      <p:sp>
        <p:nvSpPr>
          <p:cNvPr id="313" name="직사각형 312"/>
          <p:cNvSpPr/>
          <p:nvPr/>
        </p:nvSpPr>
        <p:spPr>
          <a:xfrm>
            <a:off x="8334609" y="1988840"/>
            <a:ext cx="938076" cy="223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900">
                <a:solidFill>
                  <a:srgbClr val="000000"/>
                </a:solidFill>
                <a:latin typeface="+mj-ea"/>
                <a:ea typeface="+mj-ea"/>
              </a:rPr>
              <a:t>단위 </a:t>
            </a:r>
            <a:r>
              <a:rPr lang="en-US" altLang="ko-KR" sz="90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900">
                <a:solidFill>
                  <a:srgbClr val="000000"/>
                </a:solidFill>
                <a:latin typeface="+mj-ea"/>
                <a:ea typeface="+mj-ea"/>
              </a:rPr>
              <a:t>백만원</a:t>
            </a:r>
            <a:r>
              <a:rPr lang="en-US" altLang="ko-KR" sz="90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900">
              <a:latin typeface="+mj-ea"/>
              <a:ea typeface="+mj-ea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559718" y="1214422"/>
            <a:ext cx="8640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친환경 해양환경 급성장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b="1" dirty="0" err="1">
                <a:solidFill>
                  <a:srgbClr val="0070C0"/>
                </a:solidFill>
                <a:latin typeface="+mj-ea"/>
              </a:rPr>
              <a:t>방오도료</a:t>
            </a:r>
            <a:r>
              <a:rPr lang="en-US" altLang="ko-KR" b="1" dirty="0">
                <a:solidFill>
                  <a:srgbClr val="0070C0"/>
                </a:solidFill>
                <a:latin typeface="+mj-ea"/>
              </a:rPr>
              <a:t>·</a:t>
            </a:r>
            <a:r>
              <a:rPr lang="ko-KR" altLang="en-US" b="1" dirty="0">
                <a:solidFill>
                  <a:srgbClr val="0070C0"/>
                </a:solidFill>
                <a:latin typeface="+mj-ea"/>
              </a:rPr>
              <a:t>수지</a:t>
            </a:r>
            <a:r>
              <a:rPr lang="en-US" altLang="ko-KR" b="1" dirty="0">
                <a:solidFill>
                  <a:srgbClr val="0070C0"/>
                </a:solidFill>
                <a:latin typeface="+mj-ea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+mj-ea"/>
              </a:rPr>
              <a:t>사업 본격화</a:t>
            </a:r>
            <a:r>
              <a:rPr lang="ko-KR" altLang="en-US" dirty="0">
                <a:latin typeface="+mj-ea"/>
              </a:rPr>
              <a:t>로</a:t>
            </a:r>
            <a:r>
              <a:rPr lang="ko-KR" altLang="en-US" b="1" dirty="0">
                <a:solidFill>
                  <a:srgbClr val="0070C0"/>
                </a:solidFill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매출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이익 급증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예상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79520" y="2412396"/>
          <a:ext cx="8693160" cy="3143543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241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418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43349">
                <a:tc gridSpan="2"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200" b="1" u="none" strike="noStrike" dirty="0">
                          <a:effectLst/>
                        </a:rPr>
                        <a:t>구  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400" b="1" u="none" strike="noStrike">
                          <a:effectLst/>
                        </a:rPr>
                        <a:t> FY2021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400" b="1" u="none" strike="noStrike">
                          <a:effectLst/>
                        </a:rPr>
                        <a:t> FY2022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400" b="1" u="none" strike="noStrike">
                          <a:effectLst/>
                        </a:rPr>
                        <a:t> FY2023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400" b="1" u="none" strike="noStrike">
                          <a:effectLst/>
                        </a:rPr>
                        <a:t> FY2024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400" b="1" u="none" strike="noStrike">
                          <a:effectLst/>
                        </a:rPr>
                        <a:t> FY2025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9590">
                <a:tc rowSpan="2">
                  <a:txBody>
                    <a:bodyPr/>
                    <a:lstStyle/>
                    <a:p>
                      <a:pPr algn="l" rtl="0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목표시장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effectLst/>
                        </a:rPr>
                        <a:t>Resin)</a:t>
                      </a:r>
                    </a:p>
                    <a:p>
                      <a:pPr algn="l" rtl="0">
                        <a:defRPr/>
                      </a:pPr>
                      <a:endParaRPr lang="ko-KR" altLang="en-US" sz="1100" u="none" strike="noStrike">
                        <a:effectLst/>
                      </a:endParaRPr>
                    </a:p>
                    <a:p>
                      <a:pPr algn="l" rtl="0">
                        <a:defRPr/>
                      </a:pP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저가형</a:t>
                      </a:r>
                      <a:r>
                        <a:rPr lang="en-US" altLang="ko-KR" sz="1000" u="none" strike="noStrike" dirty="0">
                          <a:effectLst/>
                        </a:rPr>
                        <a:t>(3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천톤미만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870">
                <a:tc vMerge="1">
                  <a:txBody>
                    <a:bodyPr/>
                    <a:lstStyle/>
                    <a:p>
                      <a:pPr algn="l" rtl="0">
                        <a:defRPr/>
                      </a:pP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고가형</a:t>
                      </a:r>
                      <a:r>
                        <a:rPr lang="en-US" altLang="ko-KR" sz="1000" u="none" strike="noStrike">
                          <a:effectLst/>
                        </a:rPr>
                        <a:t>(3</a:t>
                      </a:r>
                      <a:r>
                        <a:rPr lang="ko-KR" altLang="en-US" sz="1000" u="none" strike="noStrike">
                          <a:effectLst/>
                        </a:rPr>
                        <a:t>천톤이상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3,797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4,299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4,867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5,511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7168">
                <a:tc rowSpan="2">
                  <a:txBody>
                    <a:bodyPr/>
                    <a:lstStyle/>
                    <a:p>
                      <a:pPr algn="l" rtl="0"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목표시장</a:t>
                      </a:r>
                      <a:r>
                        <a:rPr lang="en-US" sz="1100" u="none" strike="noStrike" dirty="0">
                          <a:effectLst/>
                        </a:rPr>
                        <a:t>(A/F)</a:t>
                      </a:r>
                    </a:p>
                    <a:p>
                      <a:pPr algn="l" rtl="0"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선박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1,045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0685">
                <a:tc vMerge="1">
                  <a:txBody>
                    <a:bodyPr/>
                    <a:lstStyle/>
                    <a:p>
                      <a:pPr algn="l" rtl="0">
                        <a:defRPr/>
                      </a:pP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>
                          <a:effectLst/>
                        </a:rPr>
                        <a:t>고가형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발전소 등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4,560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7,807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8,839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10,008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11,331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2881">
                <a:tc gridSpan="2"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sz="1100" b="1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6,434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12,924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14,633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16,567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18,757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BE1BB7DF-4139-4EAE-83DB-8129CAEE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4767409-B5EC-485A-ACBD-FC0E2135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7B5C1E9-26E7-438B-AEE4-484376521685}"/>
              </a:ext>
            </a:extLst>
          </p:cNvPr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3D94E14-1697-4EB8-AB6C-CD14E52888B3}"/>
              </a:ext>
            </a:extLst>
          </p:cNvPr>
          <p:cNvSpPr txBox="1"/>
          <p:nvPr/>
        </p:nvSpPr>
        <p:spPr>
          <a:xfrm>
            <a:off x="574908" y="357166"/>
            <a:ext cx="6449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계획사업 </a:t>
            </a:r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: </a:t>
            </a: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수지공장 입지검토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3D94E14-1697-4EB8-AB6C-CD14E52888B3}"/>
              </a:ext>
            </a:extLst>
          </p:cNvPr>
          <p:cNvSpPr txBox="1"/>
          <p:nvPr/>
        </p:nvSpPr>
        <p:spPr>
          <a:xfrm>
            <a:off x="880240" y="1214422"/>
            <a:ext cx="8463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에너지융합일산산업단지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내</a:t>
            </a:r>
            <a:r>
              <a:rPr lang="en-US" altLang="ko-KR" dirty="0">
                <a:latin typeface="+mj-ea"/>
                <a:ea typeface="+mj-ea"/>
              </a:rPr>
              <a:t>) :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수지 전용라인 공장건립</a:t>
            </a:r>
            <a:r>
              <a:rPr lang="ko-KR" altLang="en-US" dirty="0">
                <a:latin typeface="+mj-ea"/>
                <a:ea typeface="+mj-ea"/>
              </a:rPr>
              <a:t>을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통한 매출 증대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9F0475C-42B0-4306-A3EB-2617152E799A}"/>
              </a:ext>
            </a:extLst>
          </p:cNvPr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8" name="슬라이드 번호 개체 틀 1"/>
          <p:cNvSpPr txBox="1">
            <a:spLocks/>
          </p:cNvSpPr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 smtClean="0">
                <a:solidFill>
                  <a:schemeClr val="tx1"/>
                </a:solidFill>
                <a:latin typeface="+mj-ea"/>
                <a:ea typeface="+mj-ea"/>
              </a:rPr>
              <a:pPr algn="ctr"/>
              <a:t>18</a:t>
            </a:fld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200" dirty="0">
                <a:solidFill>
                  <a:srgbClr val="00B05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9163" y="1857364"/>
            <a:ext cx="8105009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58319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BE1BB7DF-4139-4EAE-83DB-8129CAEE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4767409-B5EC-485A-ACBD-FC0E2135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7B5C1E9-26E7-438B-AEE4-484376521685}"/>
              </a:ext>
            </a:extLst>
          </p:cNvPr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3D94E14-1697-4EB8-AB6C-CD14E52888B3}"/>
              </a:ext>
            </a:extLst>
          </p:cNvPr>
          <p:cNvSpPr txBox="1"/>
          <p:nvPr/>
        </p:nvSpPr>
        <p:spPr>
          <a:xfrm>
            <a:off x="574908" y="357166"/>
            <a:ext cx="6449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계획사업 </a:t>
            </a:r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: </a:t>
            </a: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공급대상 토지현황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3D94E14-1697-4EB8-AB6C-CD14E52888B3}"/>
              </a:ext>
            </a:extLst>
          </p:cNvPr>
          <p:cNvSpPr txBox="1"/>
          <p:nvPr/>
        </p:nvSpPr>
        <p:spPr>
          <a:xfrm>
            <a:off x="880240" y="1214422"/>
            <a:ext cx="8463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전국 최초 투자선도지구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울산광역시 및 울주군 기업지원 </a:t>
            </a:r>
            <a:r>
              <a:rPr lang="ko-KR" altLang="en-US" dirty="0">
                <a:latin typeface="+mj-ea"/>
                <a:ea typeface="+mj-ea"/>
              </a:rPr>
              <a:t>적극 활용 </a:t>
            </a:r>
            <a:r>
              <a:rPr lang="en-US" altLang="ko-KR" dirty="0">
                <a:latin typeface="+mj-ea"/>
                <a:ea typeface="+mj-ea"/>
              </a:rPr>
              <a:t>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9F0475C-42B0-4306-A3EB-2617152E799A}"/>
              </a:ext>
            </a:extLst>
          </p:cNvPr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8" name="슬라이드 번호 개체 틀 1"/>
          <p:cNvSpPr txBox="1">
            <a:spLocks/>
          </p:cNvSpPr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 smtClean="0">
                <a:solidFill>
                  <a:schemeClr val="tx1"/>
                </a:solidFill>
                <a:latin typeface="+mj-ea"/>
                <a:ea typeface="+mj-ea"/>
              </a:rPr>
              <a:pPr algn="ctr"/>
              <a:t>19</a:t>
            </a:fld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200" dirty="0">
                <a:solidFill>
                  <a:srgbClr val="00B05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3116" y="1714488"/>
            <a:ext cx="8176447" cy="4433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5831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0"/>
            <a:ext cx="9895054" cy="684288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12A908-F647-4992-8233-9989B3E43BF4}"/>
              </a:ext>
            </a:extLst>
          </p:cNvPr>
          <p:cNvSpPr txBox="1"/>
          <p:nvPr/>
        </p:nvSpPr>
        <p:spPr>
          <a:xfrm>
            <a:off x="831985" y="5540957"/>
            <a:ext cx="1531188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829452" latinLnBrk="0">
              <a:lnSpc>
                <a:spcPts val="2540"/>
              </a:lnSpc>
            </a:pPr>
            <a:r>
              <a:rPr lang="en-US" altLang="zh-CN" sz="2054" dirty="0">
                <a:solidFill>
                  <a:srgbClr val="253F8E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ECO WAVE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7B1BC948-C59F-4FF3-9E0F-DC7B03B906B8}"/>
              </a:ext>
            </a:extLst>
          </p:cNvPr>
          <p:cNvSpPr txBox="1"/>
          <p:nvPr/>
        </p:nvSpPr>
        <p:spPr>
          <a:xfrm>
            <a:off x="834467" y="5887082"/>
            <a:ext cx="3916532" cy="25135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339" dirty="0">
                <a:solidFill>
                  <a:srgbClr val="00800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BD3C90B-E52D-4A2B-8351-4DA68468D71B}"/>
              </a:ext>
            </a:extLst>
          </p:cNvPr>
          <p:cNvSpPr txBox="1"/>
          <p:nvPr/>
        </p:nvSpPr>
        <p:spPr>
          <a:xfrm>
            <a:off x="1852582" y="2000923"/>
            <a:ext cx="1933855" cy="1277273"/>
          </a:xfrm>
          <a:prstGeom prst="rect">
            <a:avLst/>
          </a:prstGeom>
          <a:noFill/>
        </p:spPr>
        <p:txBody>
          <a:bodyPr wrap="square" lIns="0" tIns="0" rIns="0" rtlCol="0" anchor="ctr">
            <a:spAutoFit/>
          </a:bodyPr>
          <a:lstStyle/>
          <a:p>
            <a:pPr algn="ctr" defTabSz="829452" latinLnBrk="0">
              <a:lnSpc>
                <a:spcPct val="200000"/>
              </a:lnSpc>
            </a:pPr>
            <a:r>
              <a:rPr lang="ko-KR" altLang="en-US" sz="4000" b="1" dirty="0">
                <a:solidFill>
                  <a:srgbClr val="002060"/>
                </a:solidFill>
                <a:latin typeface="Microsoft Sans Serif" pitchFamily="18" charset="0"/>
                <a:ea typeface="맑은 고딕" panose="020B0503020000020004" pitchFamily="50" charset="-127"/>
                <a:cs typeface="Microsoft Sans Serif" pitchFamily="18" charset="0"/>
              </a:rPr>
              <a:t>목차</a:t>
            </a:r>
            <a:endParaRPr lang="en-US" altLang="zh-CN" sz="4000" b="1" dirty="0">
              <a:solidFill>
                <a:srgbClr val="002060"/>
              </a:solidFill>
              <a:latin typeface="Microsoft Sans Serif" pitchFamily="18" charset="0"/>
              <a:ea typeface="宋体" panose="02010600030101010101" pitchFamily="2" charset="-122"/>
              <a:cs typeface="Microsoft Sans Serif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26C8F78-7B7B-4864-B86D-C3849036CEBD}"/>
              </a:ext>
            </a:extLst>
          </p:cNvPr>
          <p:cNvSpPr txBox="1"/>
          <p:nvPr/>
        </p:nvSpPr>
        <p:spPr>
          <a:xfrm>
            <a:off x="4698633" y="1590934"/>
            <a:ext cx="357512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회사 소개 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---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  <a:ea typeface="+mj-ea"/>
              </a:rPr>
              <a:t>(03p)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D51AFA9-32A8-4ECB-9BDA-8E5A0B459BB2}"/>
              </a:ext>
            </a:extLst>
          </p:cNvPr>
          <p:cNvSpPr txBox="1"/>
          <p:nvPr/>
        </p:nvSpPr>
        <p:spPr>
          <a:xfrm>
            <a:off x="4689949" y="2310982"/>
            <a:ext cx="3938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사업 개요 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</a:rPr>
              <a:t>---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</a:rPr>
              <a:t>(07p)</a:t>
            </a:r>
            <a:endParaRPr lang="ko-KR" altLang="en-US" sz="2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28B6B02-545F-4B9C-AC4A-728E1F11B786}"/>
              </a:ext>
            </a:extLst>
          </p:cNvPr>
          <p:cNvSpPr txBox="1"/>
          <p:nvPr/>
        </p:nvSpPr>
        <p:spPr>
          <a:xfrm>
            <a:off x="4696042" y="3027938"/>
            <a:ext cx="43281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생산 및 시설계획 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</a:rPr>
              <a:t>---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</a:rPr>
              <a:t>(23p)</a:t>
            </a:r>
            <a:endParaRPr lang="ko-KR" altLang="en-US" sz="2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993C479-FF30-4C9C-85A2-33E3CA113D9F}"/>
              </a:ext>
            </a:extLst>
          </p:cNvPr>
          <p:cNvSpPr txBox="1"/>
          <p:nvPr/>
        </p:nvSpPr>
        <p:spPr>
          <a:xfrm>
            <a:off x="4194171" y="1572870"/>
            <a:ext cx="479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+mj-ea"/>
                <a:ea typeface="+mj-ea"/>
              </a:rPr>
              <a:t>1.</a:t>
            </a:r>
            <a:endParaRPr lang="ko-KR" altLang="en-US" sz="2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20F6C4F-F1F4-454A-A65A-27457B862F4E}"/>
              </a:ext>
            </a:extLst>
          </p:cNvPr>
          <p:cNvSpPr txBox="1"/>
          <p:nvPr/>
        </p:nvSpPr>
        <p:spPr>
          <a:xfrm>
            <a:off x="4182239" y="2292144"/>
            <a:ext cx="421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2.</a:t>
            </a:r>
            <a:endParaRPr lang="ko-KR" altLang="en-US" sz="22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D4F68A0-156F-4B00-A280-9A0B7F8CC862}"/>
              </a:ext>
            </a:extLst>
          </p:cNvPr>
          <p:cNvSpPr txBox="1"/>
          <p:nvPr/>
        </p:nvSpPr>
        <p:spPr>
          <a:xfrm>
            <a:off x="4182239" y="3014886"/>
            <a:ext cx="421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3.</a:t>
            </a:r>
            <a:endParaRPr lang="ko-KR" altLang="en-US" sz="22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04D2A89-8B6E-4D99-84A7-CB07D074124D}"/>
              </a:ext>
            </a:extLst>
          </p:cNvPr>
          <p:cNvSpPr txBox="1"/>
          <p:nvPr/>
        </p:nvSpPr>
        <p:spPr>
          <a:xfrm>
            <a:off x="4684522" y="3715508"/>
            <a:ext cx="3839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추정 재무제표 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</a:rPr>
              <a:t>---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</a:rPr>
              <a:t>(28p)</a:t>
            </a:r>
            <a:endParaRPr lang="ko-KR" altLang="en-US" sz="2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936FE3E-3FA3-41CF-BF55-50A117016A83}"/>
              </a:ext>
            </a:extLst>
          </p:cNvPr>
          <p:cNvSpPr txBox="1"/>
          <p:nvPr/>
        </p:nvSpPr>
        <p:spPr>
          <a:xfrm>
            <a:off x="4178419" y="3718567"/>
            <a:ext cx="421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4.</a:t>
            </a:r>
            <a:endParaRPr lang="ko-KR" altLang="en-US" sz="22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04D2A89-8B6E-4D99-84A7-CB07D074124D}"/>
              </a:ext>
            </a:extLst>
          </p:cNvPr>
          <p:cNvSpPr txBox="1"/>
          <p:nvPr/>
        </p:nvSpPr>
        <p:spPr>
          <a:xfrm>
            <a:off x="4684522" y="4383954"/>
            <a:ext cx="4253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+mj-ea"/>
                <a:ea typeface="+mj-ea"/>
              </a:rPr>
              <a:t>소요자금 및 투자제안 </a:t>
            </a:r>
            <a:r>
              <a:rPr lang="en-US" altLang="ko-KR" sz="2200" b="1" dirty="0">
                <a:solidFill>
                  <a:srgbClr val="002060"/>
                </a:solidFill>
                <a:latin typeface="+mj-ea"/>
              </a:rPr>
              <a:t>---</a:t>
            </a:r>
            <a:r>
              <a:rPr lang="ko-KR" altLang="en-US" sz="2200" b="1" dirty="0">
                <a:solidFill>
                  <a:srgbClr val="002060"/>
                </a:solidFill>
                <a:latin typeface="+mj-ea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</a:rPr>
              <a:t>(30p)</a:t>
            </a:r>
            <a:endParaRPr lang="ko-KR" altLang="en-US" sz="2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36FE3E-3FA3-41CF-BF55-50A117016A83}"/>
              </a:ext>
            </a:extLst>
          </p:cNvPr>
          <p:cNvSpPr txBox="1"/>
          <p:nvPr/>
        </p:nvSpPr>
        <p:spPr>
          <a:xfrm>
            <a:off x="4178420" y="4387013"/>
            <a:ext cx="421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5.</a:t>
            </a:r>
            <a:endParaRPr lang="ko-KR" altLang="en-US" sz="22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슬라이드 번호 개체 틀 1"/>
          <p:cNvSpPr txBox="1">
            <a:spLocks/>
          </p:cNvSpPr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 smtClean="0">
                <a:solidFill>
                  <a:schemeClr val="tx1"/>
                </a:solidFill>
                <a:latin typeface="+mj-ea"/>
                <a:ea typeface="+mj-ea"/>
              </a:rPr>
              <a:pPr algn="ctr"/>
              <a:t>2</a:t>
            </a:fld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8800" y="357166"/>
            <a:ext cx="4389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계획사업 </a:t>
            </a: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: </a:t>
            </a: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건축개요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0240" y="1214422"/>
            <a:ext cx="873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최적의 화학공장 구축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전 공정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일관생산체계</a:t>
            </a:r>
            <a:r>
              <a:rPr lang="ko-KR" altLang="en-US" dirty="0">
                <a:latin typeface="+mj-ea"/>
                <a:ea typeface="+mj-ea"/>
              </a:rPr>
              <a:t>로 성장에 따른 고객요구 대응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31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20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 rot="57714">
            <a:off x="919758" y="1628775"/>
            <a:ext cx="8081284" cy="460058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8800" y="357166"/>
            <a:ext cx="6121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계획사업 </a:t>
            </a: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: </a:t>
            </a: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제조 공정  </a:t>
            </a: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Layout</a:t>
            </a:r>
            <a:endParaRPr lang="ko-KR" altLang="en-US" sz="2800" b="1">
              <a:solidFill>
                <a:srgbClr val="002060"/>
              </a:solidFill>
              <a:latin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31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21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 rot="48403">
            <a:off x="991735" y="1561060"/>
            <a:ext cx="8280939" cy="45365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8090" y="1186801"/>
            <a:ext cx="873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최적의 </a:t>
            </a:r>
            <a:r>
              <a:rPr lang="ko-KR" altLang="en-US" b="1" dirty="0">
                <a:latin typeface="+mj-ea"/>
                <a:ea typeface="+mj-ea"/>
              </a:rPr>
              <a:t>양산라인</a:t>
            </a:r>
            <a:r>
              <a:rPr lang="ko-KR" altLang="en-US" dirty="0">
                <a:latin typeface="+mj-ea"/>
                <a:ea typeface="+mj-ea"/>
              </a:rPr>
              <a:t> 구축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최적의 원료 배합에 따른 최고 효율 생산성 확보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31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22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800" y="357166"/>
            <a:ext cx="6121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계획사업 </a:t>
            </a: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: </a:t>
            </a: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설립 일정 계획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0240" y="1214422"/>
            <a:ext cx="873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“ 2023</a:t>
            </a:r>
            <a:r>
              <a:rPr lang="ko-KR" altLang="en-US">
                <a:latin typeface="+mj-ea"/>
                <a:ea typeface="+mj-ea"/>
              </a:rPr>
              <a:t>년 하반기 이후 고객사 주문대응을 위한 신규 공장설립 검토 완료 </a:t>
            </a:r>
            <a:r>
              <a:rPr lang="en-US" altLang="ko-KR">
                <a:latin typeface="+mj-ea"/>
                <a:ea typeface="+mj-ea"/>
              </a:rPr>
              <a:t>”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>
          <a:xfrm>
            <a:off x="927454" y="1890488"/>
            <a:ext cx="8243887" cy="5651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927454" y="2449288"/>
            <a:ext cx="3089275" cy="33559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>
          <a:xfrm>
            <a:off x="4123091" y="2260376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1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M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>
          <a:xfrm>
            <a:off x="4500916" y="2260376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2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M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>
          <a:xfrm>
            <a:off x="4921604" y="2260376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3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M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>
          <a:xfrm>
            <a:off x="5313716" y="2260376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4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M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>
          <a:xfrm>
            <a:off x="5662966" y="2260376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5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M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>
          <a:xfrm>
            <a:off x="6448779" y="2260376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7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M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>
          <a:xfrm>
            <a:off x="6855179" y="2260376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8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M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>
          <a:xfrm>
            <a:off x="7233004" y="2260376"/>
            <a:ext cx="177934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9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M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>
          <a:xfrm>
            <a:off x="7621941" y="2260376"/>
            <a:ext cx="245260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1</a:t>
            </a:r>
            <a:r>
              <a:rPr kumimoji="1" lang="en-US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0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M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>
          <a:xfrm>
            <a:off x="8014054" y="2260376"/>
            <a:ext cx="245260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11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M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>
          <a:xfrm>
            <a:off x="8403941" y="2260376"/>
            <a:ext cx="245260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12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M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>
          <a:xfrm>
            <a:off x="1398241" y="2531838"/>
            <a:ext cx="1115690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1" i="0" u="none" strike="noStrike" cap="none" normalizeH="0" baseline="0">
                <a:solidFill>
                  <a:srgbClr val="0070C0"/>
                </a:solidFill>
                <a:effectLst/>
                <a:latin typeface="+mj-ea"/>
                <a:ea typeface="+mj-ea"/>
                <a:cs typeface="굴림"/>
              </a:rPr>
              <a:t>▶</a:t>
            </a:r>
            <a:r>
              <a:rPr kumimoji="1" lang="ko-KR" sz="1000" b="1" i="0" u="none" strike="noStrike" cap="none" normalizeH="0" baseline="0">
                <a:solidFill>
                  <a:srgbClr val="0070C0"/>
                </a:solidFill>
                <a:effectLst/>
                <a:latin typeface="+mj-ea"/>
                <a:ea typeface="+mj-ea"/>
                <a:cs typeface="굴림"/>
              </a:rPr>
              <a:t>계획 및 자료조</a:t>
            </a:r>
            <a:r>
              <a:rPr kumimoji="1" lang="ko-KR" altLang="en-US" sz="1000" b="1" i="0" u="none" strike="noStrike" cap="none" normalizeH="0" baseline="0">
                <a:solidFill>
                  <a:srgbClr val="0070C0"/>
                </a:solidFill>
                <a:effectLst/>
                <a:latin typeface="+mj-ea"/>
                <a:ea typeface="+mj-ea"/>
                <a:cs typeface="굴림"/>
              </a:rPr>
              <a:t>사</a:t>
            </a:r>
            <a:endParaRPr kumimoji="1" lang="ko-KR" sz="1000" b="0" i="0" u="none" strike="noStrike" cap="none" normalizeH="0" baseline="0">
              <a:solidFill>
                <a:srgbClr val="0070C0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>
          <a:xfrm>
            <a:off x="2997554" y="2539776"/>
            <a:ext cx="732573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설립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계획 수립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>
          <a:xfrm>
            <a:off x="4032604" y="2539776"/>
            <a:ext cx="230832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35" name="Rectangle 27"/>
          <p:cNvSpPr>
            <a:spLocks noChangeArrowheads="1"/>
          </p:cNvSpPr>
          <p:nvPr/>
        </p:nvSpPr>
        <p:spPr>
          <a:xfrm>
            <a:off x="1395766" y="2819176"/>
            <a:ext cx="1155766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-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현</a:t>
            </a:r>
            <a:r>
              <a:rPr kumimoji="1" lang="ko-KR" altLang="en-US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재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상황 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Data 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수집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>
          <a:xfrm>
            <a:off x="2872141" y="2819176"/>
            <a:ext cx="104355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현황 및 문제점 파악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>
          <a:xfrm>
            <a:off x="4032604" y="2819176"/>
            <a:ext cx="431208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   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38" name="Rectangle 30"/>
          <p:cNvSpPr>
            <a:spLocks noChangeArrowheads="1"/>
          </p:cNvSpPr>
          <p:nvPr/>
        </p:nvSpPr>
        <p:spPr>
          <a:xfrm>
            <a:off x="4426304" y="2819176"/>
            <a:ext cx="115416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>
          <a:xfrm>
            <a:off x="1395766" y="3096988"/>
            <a:ext cx="1372171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-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문제점 및 개발방향도출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40" name="Rectangle 33"/>
          <p:cNvSpPr>
            <a:spLocks noChangeArrowheads="1"/>
          </p:cNvSpPr>
          <p:nvPr/>
        </p:nvSpPr>
        <p:spPr>
          <a:xfrm>
            <a:off x="2827691" y="3096988"/>
            <a:ext cx="1158972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현장 자료수집 및 측정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41" name="Rectangle 34"/>
          <p:cNvSpPr>
            <a:spLocks noChangeArrowheads="1"/>
          </p:cNvSpPr>
          <p:nvPr/>
        </p:nvSpPr>
        <p:spPr>
          <a:xfrm>
            <a:off x="4426304" y="3096988"/>
            <a:ext cx="351058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 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>
          <a:xfrm>
            <a:off x="3042004" y="3370038"/>
            <a:ext cx="847989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국내</a:t>
            </a:r>
            <a:r>
              <a:rPr kumimoji="1" lang="ko-KR" altLang="en-US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외 자료수집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>
          <a:xfrm>
            <a:off x="4426304" y="3376388"/>
            <a:ext cx="431208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   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>
          <a:xfrm>
            <a:off x="1383891" y="3655788"/>
            <a:ext cx="904094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1" i="0" u="none" strike="noStrike" cap="none" normalizeH="0" baseline="0">
                <a:solidFill>
                  <a:srgbClr val="0070C0"/>
                </a:solidFill>
                <a:effectLst/>
                <a:latin typeface="+mj-ea"/>
                <a:ea typeface="+mj-ea"/>
                <a:cs typeface="굴림"/>
              </a:rPr>
              <a:t>▶ </a:t>
            </a:r>
            <a:r>
              <a:rPr kumimoji="1" lang="ko-KR" sz="1000" b="1" i="0" u="none" strike="noStrike" cap="none" normalizeH="0" baseline="0">
                <a:solidFill>
                  <a:srgbClr val="0070C0"/>
                </a:solidFill>
                <a:effectLst/>
                <a:latin typeface="+mj-ea"/>
                <a:ea typeface="+mj-ea"/>
                <a:cs typeface="굴림"/>
              </a:rPr>
              <a:t>설계 및 </a:t>
            </a:r>
            <a:r>
              <a:rPr kumimoji="1" lang="ko-KR" altLang="en-US" sz="1000" b="1" i="0" u="none" strike="noStrike" cap="none" normalizeH="0" baseline="0">
                <a:solidFill>
                  <a:srgbClr val="0070C0"/>
                </a:solidFill>
                <a:effectLst/>
                <a:latin typeface="+mj-ea"/>
                <a:ea typeface="+mj-ea"/>
                <a:cs typeface="굴림"/>
              </a:rPr>
              <a:t>건축</a:t>
            </a:r>
            <a:endParaRPr kumimoji="1" lang="ko-KR" sz="1000" b="0" i="0" u="none" strike="noStrike" cap="none" normalizeH="0" baseline="0">
              <a:solidFill>
                <a:srgbClr val="0070C0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>
          <a:xfrm>
            <a:off x="2876621" y="3649438"/>
            <a:ext cx="99546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건축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Concept 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도출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46" name="Rectangle 46"/>
          <p:cNvSpPr>
            <a:spLocks noChangeArrowheads="1"/>
          </p:cNvSpPr>
          <p:nvPr/>
        </p:nvSpPr>
        <p:spPr>
          <a:xfrm>
            <a:off x="4818416" y="3655788"/>
            <a:ext cx="230832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47" name="Rectangle 48"/>
          <p:cNvSpPr>
            <a:spLocks noChangeArrowheads="1"/>
          </p:cNvSpPr>
          <p:nvPr/>
        </p:nvSpPr>
        <p:spPr>
          <a:xfrm>
            <a:off x="1395766" y="3935188"/>
            <a:ext cx="1069203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-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설계 및 협의 확정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48" name="Rectangle 49"/>
          <p:cNvSpPr>
            <a:spLocks noChangeArrowheads="1"/>
          </p:cNvSpPr>
          <p:nvPr/>
        </p:nvSpPr>
        <p:spPr>
          <a:xfrm>
            <a:off x="3013429" y="3935188"/>
            <a:ext cx="46166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건축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설계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49" name="Rectangle 50"/>
          <p:cNvSpPr>
            <a:spLocks noChangeArrowheads="1"/>
          </p:cNvSpPr>
          <p:nvPr/>
        </p:nvSpPr>
        <p:spPr>
          <a:xfrm>
            <a:off x="4818416" y="3935188"/>
            <a:ext cx="471283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    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50" name="Rectangle 51"/>
          <p:cNvSpPr>
            <a:spLocks noChangeArrowheads="1"/>
          </p:cNvSpPr>
          <p:nvPr/>
        </p:nvSpPr>
        <p:spPr>
          <a:xfrm>
            <a:off x="5210529" y="3935188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□□□□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51" name="Rectangle 52"/>
          <p:cNvSpPr>
            <a:spLocks noChangeArrowheads="1"/>
          </p:cNvSpPr>
          <p:nvPr/>
        </p:nvSpPr>
        <p:spPr>
          <a:xfrm>
            <a:off x="5602641" y="3935188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□□□□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52" name="Rectangle 53"/>
          <p:cNvSpPr>
            <a:spLocks noChangeArrowheads="1"/>
          </p:cNvSpPr>
          <p:nvPr/>
        </p:nvSpPr>
        <p:spPr>
          <a:xfrm>
            <a:off x="5994754" y="3935188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□□□□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53" name="Rectangle 55"/>
          <p:cNvSpPr>
            <a:spLocks noChangeArrowheads="1"/>
          </p:cNvSpPr>
          <p:nvPr/>
        </p:nvSpPr>
        <p:spPr>
          <a:xfrm>
            <a:off x="1395766" y="4214588"/>
            <a:ext cx="934551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-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제품</a:t>
            </a:r>
            <a:r>
              <a:rPr kumimoji="1" lang="en-US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</a:t>
            </a:r>
            <a:r>
              <a:rPr kumimoji="1" lang="ko-KR" altLang="en-US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개발</a:t>
            </a:r>
            <a:r>
              <a:rPr kumimoji="1" lang="en-US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/</a:t>
            </a:r>
            <a:r>
              <a:rPr kumimoji="1" lang="ko-KR" altLang="en-US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제조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54" name="Rectangle 56"/>
          <p:cNvSpPr>
            <a:spLocks noChangeArrowheads="1"/>
          </p:cNvSpPr>
          <p:nvPr/>
        </p:nvSpPr>
        <p:spPr>
          <a:xfrm>
            <a:off x="3016209" y="4214588"/>
            <a:ext cx="783869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설계 확정</a:t>
            </a: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/</a:t>
            </a:r>
            <a:r>
              <a:rPr kumimoji="1" lang="ko-KR" altLang="en-US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건축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55" name="Rectangle 57"/>
          <p:cNvSpPr>
            <a:spLocks noChangeArrowheads="1"/>
          </p:cNvSpPr>
          <p:nvPr/>
        </p:nvSpPr>
        <p:spPr>
          <a:xfrm>
            <a:off x="6386866" y="4214588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□□□□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56" name="Rectangle 58"/>
          <p:cNvSpPr>
            <a:spLocks noChangeArrowheads="1"/>
          </p:cNvSpPr>
          <p:nvPr/>
        </p:nvSpPr>
        <p:spPr>
          <a:xfrm>
            <a:off x="6778979" y="4214588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□□□□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57" name="Rectangle 59"/>
          <p:cNvSpPr>
            <a:spLocks noChangeArrowheads="1"/>
          </p:cNvSpPr>
          <p:nvPr/>
        </p:nvSpPr>
        <p:spPr>
          <a:xfrm>
            <a:off x="7171091" y="4214588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□□□□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58" name="Rectangle 61"/>
          <p:cNvSpPr>
            <a:spLocks noChangeArrowheads="1"/>
          </p:cNvSpPr>
          <p:nvPr/>
        </p:nvSpPr>
        <p:spPr>
          <a:xfrm>
            <a:off x="1395766" y="4492401"/>
            <a:ext cx="1030731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-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현장 </a:t>
            </a:r>
            <a:r>
              <a:rPr kumimoji="1" lang="ko-KR" altLang="en-US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문제점 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개선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59" name="Rectangle 62"/>
          <p:cNvSpPr>
            <a:spLocks noChangeArrowheads="1"/>
          </p:cNvSpPr>
          <p:nvPr/>
        </p:nvSpPr>
        <p:spPr>
          <a:xfrm>
            <a:off x="3013429" y="4492401"/>
            <a:ext cx="617157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문제점 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개선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60" name="Rectangle 63"/>
          <p:cNvSpPr>
            <a:spLocks noChangeArrowheads="1"/>
          </p:cNvSpPr>
          <p:nvPr/>
        </p:nvSpPr>
        <p:spPr>
          <a:xfrm>
            <a:off x="7564791" y="4492401"/>
            <a:ext cx="230832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61" name="Rectangle 66"/>
          <p:cNvSpPr>
            <a:spLocks noChangeArrowheads="1"/>
          </p:cNvSpPr>
          <p:nvPr/>
        </p:nvSpPr>
        <p:spPr>
          <a:xfrm>
            <a:off x="1383891" y="4771801"/>
            <a:ext cx="1115690" cy="153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1" i="0" u="none" strike="noStrike" cap="none" normalizeH="0" baseline="0">
                <a:solidFill>
                  <a:srgbClr val="0070C0"/>
                </a:solidFill>
                <a:effectLst/>
                <a:latin typeface="+mj-ea"/>
                <a:ea typeface="+mj-ea"/>
                <a:cs typeface="굴림"/>
              </a:rPr>
              <a:t>▶</a:t>
            </a:r>
            <a:r>
              <a:rPr kumimoji="1" lang="ko-KR" sz="1000" b="1" i="0" u="none" strike="noStrike" cap="none" normalizeH="0" baseline="0">
                <a:solidFill>
                  <a:srgbClr val="0070C0"/>
                </a:solidFill>
                <a:effectLst/>
                <a:latin typeface="+mj-ea"/>
                <a:ea typeface="+mj-ea"/>
                <a:cs typeface="굴림"/>
              </a:rPr>
              <a:t>현장시험 및 평가</a:t>
            </a:r>
            <a:endParaRPr kumimoji="1" lang="ko-KR" sz="1000" b="0" i="0" u="none" strike="noStrike" cap="none" normalizeH="0" baseline="0">
              <a:solidFill>
                <a:srgbClr val="0070C0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62" name="Rectangle 67"/>
          <p:cNvSpPr>
            <a:spLocks noChangeArrowheads="1"/>
          </p:cNvSpPr>
          <p:nvPr/>
        </p:nvSpPr>
        <p:spPr>
          <a:xfrm>
            <a:off x="2937229" y="4771801"/>
            <a:ext cx="772647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설치 및 </a:t>
            </a:r>
            <a:r>
              <a:rPr kumimoji="1" lang="ko-KR" altLang="en-US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시운전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63" name="Rectangle 68"/>
          <p:cNvSpPr>
            <a:spLocks noChangeArrowheads="1"/>
          </p:cNvSpPr>
          <p:nvPr/>
        </p:nvSpPr>
        <p:spPr>
          <a:xfrm>
            <a:off x="7564791" y="4771801"/>
            <a:ext cx="431208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   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64" name="Rectangle 70"/>
          <p:cNvSpPr>
            <a:spLocks noChangeArrowheads="1"/>
          </p:cNvSpPr>
          <p:nvPr/>
        </p:nvSpPr>
        <p:spPr>
          <a:xfrm>
            <a:off x="1395766" y="5051201"/>
            <a:ext cx="1131720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- 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현장설치 성능시험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65" name="Rectangle 71"/>
          <p:cNvSpPr>
            <a:spLocks noChangeArrowheads="1"/>
          </p:cNvSpPr>
          <p:nvPr/>
        </p:nvSpPr>
        <p:spPr>
          <a:xfrm>
            <a:off x="2778479" y="5051201"/>
            <a:ext cx="1210268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문제점 보완</a:t>
            </a:r>
            <a:r>
              <a:rPr kumimoji="1" lang="en-US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/ </a:t>
            </a:r>
            <a:r>
              <a:rPr kumimoji="1" lang="ko-KR" altLang="en-US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공인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시험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66" name="Rectangle 72"/>
          <p:cNvSpPr>
            <a:spLocks noChangeArrowheads="1"/>
          </p:cNvSpPr>
          <p:nvPr/>
        </p:nvSpPr>
        <p:spPr>
          <a:xfrm>
            <a:off x="7956904" y="5051201"/>
            <a:ext cx="461665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□□□□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67" name="Rectangle 74"/>
          <p:cNvSpPr>
            <a:spLocks noChangeArrowheads="1"/>
          </p:cNvSpPr>
          <p:nvPr/>
        </p:nvSpPr>
        <p:spPr>
          <a:xfrm>
            <a:off x="1395766" y="5330601"/>
            <a:ext cx="67005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- 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수정 보완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68" name="Rectangle 75"/>
          <p:cNvSpPr>
            <a:spLocks noChangeArrowheads="1"/>
          </p:cNvSpPr>
          <p:nvPr/>
        </p:nvSpPr>
        <p:spPr>
          <a:xfrm>
            <a:off x="3105504" y="5330601"/>
            <a:ext cx="46166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최종평가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69" name="Rectangle 76"/>
          <p:cNvSpPr>
            <a:spLocks noChangeArrowheads="1"/>
          </p:cNvSpPr>
          <p:nvPr/>
        </p:nvSpPr>
        <p:spPr>
          <a:xfrm>
            <a:off x="8349016" y="5330601"/>
            <a:ext cx="230832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70" name="Rectangle 78"/>
          <p:cNvSpPr>
            <a:spLocks noChangeArrowheads="1"/>
          </p:cNvSpPr>
          <p:nvPr/>
        </p:nvSpPr>
        <p:spPr>
          <a:xfrm>
            <a:off x="1395766" y="5610001"/>
            <a:ext cx="670055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- </a:t>
            </a: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최종</a:t>
            </a:r>
            <a:r>
              <a:rPr kumimoji="1" lang="en-US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</a:t>
            </a:r>
            <a:r>
              <a:rPr kumimoji="1" lang="ko-KR" altLang="en-US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운영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71" name="Rectangle 79"/>
          <p:cNvSpPr>
            <a:spLocks noChangeArrowheads="1"/>
          </p:cNvSpPr>
          <p:nvPr/>
        </p:nvSpPr>
        <p:spPr>
          <a:xfrm>
            <a:off x="3154322" y="5610001"/>
            <a:ext cx="501740" cy="138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900" b="1">
                <a:solidFill>
                  <a:srgbClr val="000000"/>
                </a:solidFill>
                <a:latin typeface="+mj-ea"/>
                <a:ea typeface="+mj-ea"/>
                <a:cs typeface="굴림"/>
              </a:rPr>
              <a:t>정상 운영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72" name="Rectangle 80"/>
          <p:cNvSpPr>
            <a:spLocks noChangeArrowheads="1"/>
          </p:cNvSpPr>
          <p:nvPr/>
        </p:nvSpPr>
        <p:spPr>
          <a:xfrm>
            <a:off x="8349016" y="5610001"/>
            <a:ext cx="351058" cy="138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  □□</a:t>
            </a:r>
            <a:endParaRPr kumimoji="1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73" name="Rectangle 109"/>
          <p:cNvSpPr>
            <a:spLocks noChangeArrowheads="1"/>
          </p:cNvSpPr>
          <p:nvPr/>
        </p:nvSpPr>
        <p:spPr>
          <a:xfrm>
            <a:off x="1548166" y="2106388"/>
            <a:ext cx="416781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12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 단 계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74" name="Rectangle 110"/>
          <p:cNvSpPr>
            <a:spLocks noChangeArrowheads="1"/>
          </p:cNvSpPr>
          <p:nvPr/>
        </p:nvSpPr>
        <p:spPr>
          <a:xfrm>
            <a:off x="5999516" y="1966688"/>
            <a:ext cx="942566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12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추  진  일  정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75" name="Rectangle 114"/>
          <p:cNvSpPr>
            <a:spLocks noChangeArrowheads="1"/>
          </p:cNvSpPr>
          <p:nvPr/>
        </p:nvSpPr>
        <p:spPr>
          <a:xfrm>
            <a:off x="3035654" y="2106388"/>
            <a:ext cx="307777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12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내용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76" name="Rectangle 115"/>
          <p:cNvSpPr>
            <a:spLocks noChangeArrowheads="1"/>
          </p:cNvSpPr>
          <p:nvPr/>
        </p:nvSpPr>
        <p:spPr>
          <a:xfrm>
            <a:off x="1012856" y="2957288"/>
            <a:ext cx="23083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1 </a:t>
            </a: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단계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77" name="Rectangle 116"/>
          <p:cNvSpPr>
            <a:spLocks noChangeArrowheads="1"/>
          </p:cNvSpPr>
          <p:nvPr/>
        </p:nvSpPr>
        <p:spPr>
          <a:xfrm>
            <a:off x="1012856" y="4074888"/>
            <a:ext cx="230833" cy="2685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2 </a:t>
            </a: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단계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78" name="Rectangle 117"/>
          <p:cNvSpPr>
            <a:spLocks noChangeArrowheads="1"/>
          </p:cNvSpPr>
          <p:nvPr/>
        </p:nvSpPr>
        <p:spPr>
          <a:xfrm>
            <a:off x="1012856" y="5190901"/>
            <a:ext cx="23083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3 </a:t>
            </a: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sz="9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  <a:cs typeface="굴림"/>
              </a:rPr>
              <a:t>단계</a:t>
            </a:r>
            <a:endParaRPr kumimoji="1" lang="ko-KR" sz="1800" b="0" i="0" u="none" strike="noStrike" cap="none" normalizeH="0" baseline="0">
              <a:solidFill>
                <a:schemeClr val="tx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79" name="Line 118"/>
          <p:cNvSpPr>
            <a:spLocks noChangeShapeType="1"/>
          </p:cNvSpPr>
          <p:nvPr/>
        </p:nvSpPr>
        <p:spPr>
          <a:xfrm flipV="1">
            <a:off x="927454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Rectangle 119"/>
          <p:cNvSpPr>
            <a:spLocks noChangeArrowheads="1"/>
          </p:cNvSpPr>
          <p:nvPr/>
        </p:nvSpPr>
        <p:spPr>
          <a:xfrm>
            <a:off x="927454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1" name="Line 120"/>
          <p:cNvSpPr>
            <a:spLocks noChangeShapeType="1"/>
          </p:cNvSpPr>
          <p:nvPr/>
        </p:nvSpPr>
        <p:spPr>
          <a:xfrm flipV="1">
            <a:off x="2775304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2" name="Rectangle 121"/>
          <p:cNvSpPr>
            <a:spLocks noChangeArrowheads="1"/>
          </p:cNvSpPr>
          <p:nvPr/>
        </p:nvSpPr>
        <p:spPr>
          <a:xfrm>
            <a:off x="2775304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3" name="Line 122"/>
          <p:cNvSpPr>
            <a:spLocks noChangeShapeType="1"/>
          </p:cNvSpPr>
          <p:nvPr/>
        </p:nvSpPr>
        <p:spPr>
          <a:xfrm flipV="1">
            <a:off x="4011966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4" name="Rectangle 123"/>
          <p:cNvSpPr>
            <a:spLocks noChangeArrowheads="1"/>
          </p:cNvSpPr>
          <p:nvPr/>
        </p:nvSpPr>
        <p:spPr>
          <a:xfrm>
            <a:off x="4011966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5" name="Line 124"/>
          <p:cNvSpPr>
            <a:spLocks noChangeShapeType="1"/>
          </p:cNvSpPr>
          <p:nvPr/>
        </p:nvSpPr>
        <p:spPr>
          <a:xfrm flipV="1">
            <a:off x="8718904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6" name="Rectangle 125"/>
          <p:cNvSpPr>
            <a:spLocks noChangeArrowheads="1"/>
          </p:cNvSpPr>
          <p:nvPr/>
        </p:nvSpPr>
        <p:spPr>
          <a:xfrm>
            <a:off x="8718904" y="1884138"/>
            <a:ext cx="6350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7" name="Rectangle 126"/>
          <p:cNvSpPr>
            <a:spLocks noChangeArrowheads="1"/>
          </p:cNvSpPr>
          <p:nvPr/>
        </p:nvSpPr>
        <p:spPr>
          <a:xfrm>
            <a:off x="932216" y="1884138"/>
            <a:ext cx="8239125" cy="1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8" name="Line 127"/>
          <p:cNvSpPr>
            <a:spLocks noChangeShapeType="1"/>
          </p:cNvSpPr>
          <p:nvPr/>
        </p:nvSpPr>
        <p:spPr>
          <a:xfrm flipV="1">
            <a:off x="9166579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9" name="Rectangle 128"/>
          <p:cNvSpPr>
            <a:spLocks noChangeArrowheads="1"/>
          </p:cNvSpPr>
          <p:nvPr/>
        </p:nvSpPr>
        <p:spPr>
          <a:xfrm>
            <a:off x="9166579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0" name="Line 129"/>
          <p:cNvSpPr>
            <a:spLocks noChangeShapeType="1"/>
          </p:cNvSpPr>
          <p:nvPr/>
        </p:nvSpPr>
        <p:spPr>
          <a:xfrm flipV="1">
            <a:off x="4404079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1" name="Rectangle 130"/>
          <p:cNvSpPr>
            <a:spLocks noChangeArrowheads="1"/>
          </p:cNvSpPr>
          <p:nvPr/>
        </p:nvSpPr>
        <p:spPr>
          <a:xfrm>
            <a:off x="4404079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3" name="Line 131"/>
          <p:cNvSpPr>
            <a:spLocks noChangeShapeType="1"/>
          </p:cNvSpPr>
          <p:nvPr/>
        </p:nvSpPr>
        <p:spPr>
          <a:xfrm flipV="1">
            <a:off x="4796191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4" name="Rectangle 132"/>
          <p:cNvSpPr>
            <a:spLocks noChangeArrowheads="1"/>
          </p:cNvSpPr>
          <p:nvPr/>
        </p:nvSpPr>
        <p:spPr>
          <a:xfrm>
            <a:off x="4796191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5" name="Line 133"/>
          <p:cNvSpPr>
            <a:spLocks noChangeShapeType="1"/>
          </p:cNvSpPr>
          <p:nvPr/>
        </p:nvSpPr>
        <p:spPr>
          <a:xfrm flipV="1">
            <a:off x="5188304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6" name="Rectangle 134"/>
          <p:cNvSpPr>
            <a:spLocks noChangeArrowheads="1"/>
          </p:cNvSpPr>
          <p:nvPr/>
        </p:nvSpPr>
        <p:spPr>
          <a:xfrm>
            <a:off x="5188304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7" name="Line 135"/>
          <p:cNvSpPr>
            <a:spLocks noChangeShapeType="1"/>
          </p:cNvSpPr>
          <p:nvPr/>
        </p:nvSpPr>
        <p:spPr>
          <a:xfrm flipV="1">
            <a:off x="5580416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8" name="Rectangle 136"/>
          <p:cNvSpPr>
            <a:spLocks noChangeArrowheads="1"/>
          </p:cNvSpPr>
          <p:nvPr/>
        </p:nvSpPr>
        <p:spPr>
          <a:xfrm>
            <a:off x="5580416" y="1884138"/>
            <a:ext cx="6350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99" name="Line 137"/>
          <p:cNvSpPr>
            <a:spLocks noChangeShapeType="1"/>
          </p:cNvSpPr>
          <p:nvPr/>
        </p:nvSpPr>
        <p:spPr>
          <a:xfrm flipV="1">
            <a:off x="5972529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0" name="Rectangle 138"/>
          <p:cNvSpPr>
            <a:spLocks noChangeArrowheads="1"/>
          </p:cNvSpPr>
          <p:nvPr/>
        </p:nvSpPr>
        <p:spPr>
          <a:xfrm>
            <a:off x="5972529" y="1884138"/>
            <a:ext cx="6350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1" name="Line 139"/>
          <p:cNvSpPr>
            <a:spLocks noChangeShapeType="1"/>
          </p:cNvSpPr>
          <p:nvPr/>
        </p:nvSpPr>
        <p:spPr>
          <a:xfrm flipV="1">
            <a:off x="6364641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2" name="Rectangle 140"/>
          <p:cNvSpPr>
            <a:spLocks noChangeArrowheads="1"/>
          </p:cNvSpPr>
          <p:nvPr/>
        </p:nvSpPr>
        <p:spPr>
          <a:xfrm>
            <a:off x="6364641" y="1884138"/>
            <a:ext cx="6350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3" name="Line 141"/>
          <p:cNvSpPr>
            <a:spLocks noChangeShapeType="1"/>
          </p:cNvSpPr>
          <p:nvPr/>
        </p:nvSpPr>
        <p:spPr>
          <a:xfrm flipV="1">
            <a:off x="6758341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4" name="Rectangle 142"/>
          <p:cNvSpPr>
            <a:spLocks noChangeArrowheads="1"/>
          </p:cNvSpPr>
          <p:nvPr/>
        </p:nvSpPr>
        <p:spPr>
          <a:xfrm>
            <a:off x="6758341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5" name="Line 143"/>
          <p:cNvSpPr>
            <a:spLocks noChangeShapeType="1"/>
          </p:cNvSpPr>
          <p:nvPr/>
        </p:nvSpPr>
        <p:spPr>
          <a:xfrm flipV="1">
            <a:off x="7150454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6" name="Rectangle 144"/>
          <p:cNvSpPr>
            <a:spLocks noChangeArrowheads="1"/>
          </p:cNvSpPr>
          <p:nvPr/>
        </p:nvSpPr>
        <p:spPr>
          <a:xfrm>
            <a:off x="7150454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7" name="Line 145"/>
          <p:cNvSpPr>
            <a:spLocks noChangeShapeType="1"/>
          </p:cNvSpPr>
          <p:nvPr/>
        </p:nvSpPr>
        <p:spPr>
          <a:xfrm flipV="1">
            <a:off x="7542566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8" name="Rectangle 146"/>
          <p:cNvSpPr>
            <a:spLocks noChangeArrowheads="1"/>
          </p:cNvSpPr>
          <p:nvPr/>
        </p:nvSpPr>
        <p:spPr>
          <a:xfrm>
            <a:off x="7542566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09" name="Line 147"/>
          <p:cNvSpPr>
            <a:spLocks noChangeShapeType="1"/>
          </p:cNvSpPr>
          <p:nvPr/>
        </p:nvSpPr>
        <p:spPr>
          <a:xfrm flipV="1">
            <a:off x="7934679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0" name="Rectangle 148"/>
          <p:cNvSpPr>
            <a:spLocks noChangeArrowheads="1"/>
          </p:cNvSpPr>
          <p:nvPr/>
        </p:nvSpPr>
        <p:spPr>
          <a:xfrm>
            <a:off x="7934679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1" name="Line 149"/>
          <p:cNvSpPr>
            <a:spLocks noChangeShapeType="1"/>
          </p:cNvSpPr>
          <p:nvPr/>
        </p:nvSpPr>
        <p:spPr>
          <a:xfrm flipV="1">
            <a:off x="8326791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2" name="Rectangle 150"/>
          <p:cNvSpPr>
            <a:spLocks noChangeArrowheads="1"/>
          </p:cNvSpPr>
          <p:nvPr/>
        </p:nvSpPr>
        <p:spPr>
          <a:xfrm>
            <a:off x="8326791" y="188413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3" name="Line 151"/>
          <p:cNvSpPr>
            <a:spLocks noChangeShapeType="1"/>
          </p:cNvSpPr>
          <p:nvPr/>
        </p:nvSpPr>
        <p:spPr>
          <a:xfrm>
            <a:off x="4016728" y="2169888"/>
            <a:ext cx="51120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4" name="Rectangle 152"/>
          <p:cNvSpPr>
            <a:spLocks noChangeArrowheads="1"/>
          </p:cNvSpPr>
          <p:nvPr/>
        </p:nvSpPr>
        <p:spPr>
          <a:xfrm>
            <a:off x="4016729" y="2169888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5" name="Line 153"/>
          <p:cNvSpPr>
            <a:spLocks noChangeShapeType="1"/>
          </p:cNvSpPr>
          <p:nvPr/>
        </p:nvSpPr>
        <p:spPr>
          <a:xfrm flipV="1">
            <a:off x="1373541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6" name="Rectangle 154"/>
          <p:cNvSpPr>
            <a:spLocks noChangeArrowheads="1"/>
          </p:cNvSpPr>
          <p:nvPr/>
        </p:nvSpPr>
        <p:spPr>
          <a:xfrm>
            <a:off x="1373541" y="1884138"/>
            <a:ext cx="6350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7" name="Line 155"/>
          <p:cNvSpPr>
            <a:spLocks noChangeShapeType="1"/>
          </p:cNvSpPr>
          <p:nvPr/>
        </p:nvSpPr>
        <p:spPr>
          <a:xfrm>
            <a:off x="4404079" y="2176238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8" name="Rectangle 156"/>
          <p:cNvSpPr>
            <a:spLocks noChangeArrowheads="1"/>
          </p:cNvSpPr>
          <p:nvPr/>
        </p:nvSpPr>
        <p:spPr>
          <a:xfrm>
            <a:off x="4404079" y="2176238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19" name="Line 157"/>
          <p:cNvSpPr>
            <a:spLocks noChangeShapeType="1"/>
          </p:cNvSpPr>
          <p:nvPr/>
        </p:nvSpPr>
        <p:spPr>
          <a:xfrm>
            <a:off x="4796191" y="2176238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0" name="Rectangle 158"/>
          <p:cNvSpPr>
            <a:spLocks noChangeArrowheads="1"/>
          </p:cNvSpPr>
          <p:nvPr/>
        </p:nvSpPr>
        <p:spPr>
          <a:xfrm>
            <a:off x="4796191" y="2176238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1" name="Line 159"/>
          <p:cNvSpPr>
            <a:spLocks noChangeShapeType="1"/>
          </p:cNvSpPr>
          <p:nvPr/>
        </p:nvSpPr>
        <p:spPr>
          <a:xfrm>
            <a:off x="5188304" y="2176238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2" name="Rectangle 160"/>
          <p:cNvSpPr>
            <a:spLocks noChangeArrowheads="1"/>
          </p:cNvSpPr>
          <p:nvPr/>
        </p:nvSpPr>
        <p:spPr>
          <a:xfrm>
            <a:off x="5188304" y="2176238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3" name="Line 161"/>
          <p:cNvSpPr>
            <a:spLocks noChangeShapeType="1"/>
          </p:cNvSpPr>
          <p:nvPr/>
        </p:nvSpPr>
        <p:spPr>
          <a:xfrm>
            <a:off x="5580416" y="2176238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4" name="Rectangle 162"/>
          <p:cNvSpPr>
            <a:spLocks noChangeArrowheads="1"/>
          </p:cNvSpPr>
          <p:nvPr/>
        </p:nvSpPr>
        <p:spPr>
          <a:xfrm>
            <a:off x="5580416" y="2176238"/>
            <a:ext cx="6350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5" name="Line 163"/>
          <p:cNvSpPr>
            <a:spLocks noChangeShapeType="1"/>
          </p:cNvSpPr>
          <p:nvPr/>
        </p:nvSpPr>
        <p:spPr>
          <a:xfrm>
            <a:off x="5972529" y="2176238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6" name="Rectangle 164"/>
          <p:cNvSpPr>
            <a:spLocks noChangeArrowheads="1"/>
          </p:cNvSpPr>
          <p:nvPr/>
        </p:nvSpPr>
        <p:spPr>
          <a:xfrm>
            <a:off x="5972529" y="2176238"/>
            <a:ext cx="6350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7" name="Line 165"/>
          <p:cNvSpPr>
            <a:spLocks noChangeShapeType="1"/>
          </p:cNvSpPr>
          <p:nvPr/>
        </p:nvSpPr>
        <p:spPr>
          <a:xfrm>
            <a:off x="6364641" y="2176238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8" name="Rectangle 166"/>
          <p:cNvSpPr>
            <a:spLocks noChangeArrowheads="1"/>
          </p:cNvSpPr>
          <p:nvPr/>
        </p:nvSpPr>
        <p:spPr>
          <a:xfrm>
            <a:off x="6364641" y="2176238"/>
            <a:ext cx="6350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29" name="Line 167"/>
          <p:cNvSpPr>
            <a:spLocks noChangeShapeType="1"/>
          </p:cNvSpPr>
          <p:nvPr/>
        </p:nvSpPr>
        <p:spPr>
          <a:xfrm>
            <a:off x="6758341" y="2176238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0" name="Rectangle 168"/>
          <p:cNvSpPr>
            <a:spLocks noChangeArrowheads="1"/>
          </p:cNvSpPr>
          <p:nvPr/>
        </p:nvSpPr>
        <p:spPr>
          <a:xfrm>
            <a:off x="6758341" y="2176238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1" name="Line 169"/>
          <p:cNvSpPr>
            <a:spLocks noChangeShapeType="1"/>
          </p:cNvSpPr>
          <p:nvPr/>
        </p:nvSpPr>
        <p:spPr>
          <a:xfrm>
            <a:off x="7150454" y="2176238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2" name="Rectangle 170"/>
          <p:cNvSpPr>
            <a:spLocks noChangeArrowheads="1"/>
          </p:cNvSpPr>
          <p:nvPr/>
        </p:nvSpPr>
        <p:spPr>
          <a:xfrm>
            <a:off x="7150454" y="2176238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3" name="Line 171"/>
          <p:cNvSpPr>
            <a:spLocks noChangeShapeType="1"/>
          </p:cNvSpPr>
          <p:nvPr/>
        </p:nvSpPr>
        <p:spPr>
          <a:xfrm>
            <a:off x="7542566" y="2176238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4" name="Rectangle 172"/>
          <p:cNvSpPr>
            <a:spLocks noChangeArrowheads="1"/>
          </p:cNvSpPr>
          <p:nvPr/>
        </p:nvSpPr>
        <p:spPr>
          <a:xfrm>
            <a:off x="7542566" y="2176238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5" name="Line 173"/>
          <p:cNvSpPr>
            <a:spLocks noChangeShapeType="1"/>
          </p:cNvSpPr>
          <p:nvPr/>
        </p:nvSpPr>
        <p:spPr>
          <a:xfrm>
            <a:off x="7934679" y="2176238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6" name="Rectangle 174"/>
          <p:cNvSpPr>
            <a:spLocks noChangeArrowheads="1"/>
          </p:cNvSpPr>
          <p:nvPr/>
        </p:nvSpPr>
        <p:spPr>
          <a:xfrm>
            <a:off x="7934679" y="2176238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7" name="Line 175"/>
          <p:cNvSpPr>
            <a:spLocks noChangeShapeType="1"/>
          </p:cNvSpPr>
          <p:nvPr/>
        </p:nvSpPr>
        <p:spPr>
          <a:xfrm>
            <a:off x="8326791" y="2176238"/>
            <a:ext cx="0" cy="265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8" name="Rectangle 176"/>
          <p:cNvSpPr>
            <a:spLocks noChangeArrowheads="1"/>
          </p:cNvSpPr>
          <p:nvPr/>
        </p:nvSpPr>
        <p:spPr>
          <a:xfrm>
            <a:off x="8326791" y="2176238"/>
            <a:ext cx="4762" cy="2651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9" name="Rectangle 177"/>
          <p:cNvSpPr>
            <a:spLocks noChangeArrowheads="1"/>
          </p:cNvSpPr>
          <p:nvPr/>
        </p:nvSpPr>
        <p:spPr>
          <a:xfrm>
            <a:off x="932216" y="2441351"/>
            <a:ext cx="8239125" cy="142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0" name="Line 178"/>
          <p:cNvSpPr>
            <a:spLocks noChangeShapeType="1"/>
          </p:cNvSpPr>
          <p:nvPr/>
        </p:nvSpPr>
        <p:spPr>
          <a:xfrm>
            <a:off x="2780066" y="2727101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1" name="Rectangle 179"/>
          <p:cNvSpPr>
            <a:spLocks noChangeArrowheads="1"/>
          </p:cNvSpPr>
          <p:nvPr/>
        </p:nvSpPr>
        <p:spPr>
          <a:xfrm>
            <a:off x="2780066" y="2727101"/>
            <a:ext cx="1225550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2" name="Line 180"/>
          <p:cNvSpPr>
            <a:spLocks noChangeShapeType="1"/>
          </p:cNvSpPr>
          <p:nvPr/>
        </p:nvSpPr>
        <p:spPr>
          <a:xfrm>
            <a:off x="4016729" y="2727101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3" name="Rectangle 181"/>
          <p:cNvSpPr>
            <a:spLocks noChangeArrowheads="1"/>
          </p:cNvSpPr>
          <p:nvPr/>
        </p:nvSpPr>
        <p:spPr>
          <a:xfrm>
            <a:off x="4016729" y="2727101"/>
            <a:ext cx="4697412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4" name="Line 182"/>
          <p:cNvSpPr>
            <a:spLocks noChangeShapeType="1"/>
          </p:cNvSpPr>
          <p:nvPr/>
        </p:nvSpPr>
        <p:spPr>
          <a:xfrm>
            <a:off x="8725254" y="2727101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5" name="Rectangle 183"/>
          <p:cNvSpPr>
            <a:spLocks noChangeArrowheads="1"/>
          </p:cNvSpPr>
          <p:nvPr/>
        </p:nvSpPr>
        <p:spPr>
          <a:xfrm>
            <a:off x="8725254" y="2727101"/>
            <a:ext cx="434975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6" name="Line 184"/>
          <p:cNvSpPr>
            <a:spLocks noChangeShapeType="1"/>
          </p:cNvSpPr>
          <p:nvPr/>
        </p:nvSpPr>
        <p:spPr>
          <a:xfrm>
            <a:off x="2780066" y="3006501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7" name="Rectangle 185"/>
          <p:cNvSpPr>
            <a:spLocks noChangeArrowheads="1"/>
          </p:cNvSpPr>
          <p:nvPr/>
        </p:nvSpPr>
        <p:spPr>
          <a:xfrm>
            <a:off x="2780066" y="3006501"/>
            <a:ext cx="1225550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8" name="Line 186"/>
          <p:cNvSpPr>
            <a:spLocks noChangeShapeType="1"/>
          </p:cNvSpPr>
          <p:nvPr/>
        </p:nvSpPr>
        <p:spPr>
          <a:xfrm>
            <a:off x="4016729" y="3006501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49" name="Rectangle 187"/>
          <p:cNvSpPr>
            <a:spLocks noChangeArrowheads="1"/>
          </p:cNvSpPr>
          <p:nvPr/>
        </p:nvSpPr>
        <p:spPr>
          <a:xfrm>
            <a:off x="4016729" y="3006501"/>
            <a:ext cx="4697412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0" name="Line 188"/>
          <p:cNvSpPr>
            <a:spLocks noChangeShapeType="1"/>
          </p:cNvSpPr>
          <p:nvPr/>
        </p:nvSpPr>
        <p:spPr>
          <a:xfrm>
            <a:off x="8725254" y="3006501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1" name="Rectangle 189"/>
          <p:cNvSpPr>
            <a:spLocks noChangeArrowheads="1"/>
          </p:cNvSpPr>
          <p:nvPr/>
        </p:nvSpPr>
        <p:spPr>
          <a:xfrm>
            <a:off x="8725254" y="3006501"/>
            <a:ext cx="434975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2" name="Line 190"/>
          <p:cNvSpPr>
            <a:spLocks noChangeShapeType="1"/>
          </p:cNvSpPr>
          <p:nvPr/>
        </p:nvSpPr>
        <p:spPr>
          <a:xfrm>
            <a:off x="2780066" y="3285901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3" name="Rectangle 191"/>
          <p:cNvSpPr>
            <a:spLocks noChangeArrowheads="1"/>
          </p:cNvSpPr>
          <p:nvPr/>
        </p:nvSpPr>
        <p:spPr>
          <a:xfrm>
            <a:off x="2780066" y="3285901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4" name="Line 192"/>
          <p:cNvSpPr>
            <a:spLocks noChangeShapeType="1"/>
          </p:cNvSpPr>
          <p:nvPr/>
        </p:nvSpPr>
        <p:spPr>
          <a:xfrm>
            <a:off x="4016729" y="3285901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5" name="Rectangle 193"/>
          <p:cNvSpPr>
            <a:spLocks noChangeArrowheads="1"/>
          </p:cNvSpPr>
          <p:nvPr/>
        </p:nvSpPr>
        <p:spPr>
          <a:xfrm>
            <a:off x="4016729" y="3285901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6" name="Line 194"/>
          <p:cNvSpPr>
            <a:spLocks noChangeShapeType="1"/>
          </p:cNvSpPr>
          <p:nvPr/>
        </p:nvSpPr>
        <p:spPr>
          <a:xfrm>
            <a:off x="8725254" y="3285901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7" name="Rectangle 195"/>
          <p:cNvSpPr>
            <a:spLocks noChangeArrowheads="1"/>
          </p:cNvSpPr>
          <p:nvPr/>
        </p:nvSpPr>
        <p:spPr>
          <a:xfrm>
            <a:off x="8725254" y="3285901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8" name="Line 196"/>
          <p:cNvSpPr>
            <a:spLocks noChangeShapeType="1"/>
          </p:cNvSpPr>
          <p:nvPr/>
        </p:nvSpPr>
        <p:spPr>
          <a:xfrm>
            <a:off x="932216" y="3565301"/>
            <a:ext cx="1836737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9" name="Rectangle 197"/>
          <p:cNvSpPr>
            <a:spLocks noChangeArrowheads="1"/>
          </p:cNvSpPr>
          <p:nvPr/>
        </p:nvSpPr>
        <p:spPr>
          <a:xfrm>
            <a:off x="932216" y="3565301"/>
            <a:ext cx="1836737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0" name="Line 198"/>
          <p:cNvSpPr>
            <a:spLocks noChangeShapeType="1"/>
          </p:cNvSpPr>
          <p:nvPr/>
        </p:nvSpPr>
        <p:spPr>
          <a:xfrm>
            <a:off x="2780066" y="3565301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1" name="Rectangle 199"/>
          <p:cNvSpPr>
            <a:spLocks noChangeArrowheads="1"/>
          </p:cNvSpPr>
          <p:nvPr/>
        </p:nvSpPr>
        <p:spPr>
          <a:xfrm>
            <a:off x="2780066" y="3565301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2" name="Line 200"/>
          <p:cNvSpPr>
            <a:spLocks noChangeShapeType="1"/>
          </p:cNvSpPr>
          <p:nvPr/>
        </p:nvSpPr>
        <p:spPr>
          <a:xfrm>
            <a:off x="4016729" y="3565301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3" name="Rectangle 201"/>
          <p:cNvSpPr>
            <a:spLocks noChangeArrowheads="1"/>
          </p:cNvSpPr>
          <p:nvPr/>
        </p:nvSpPr>
        <p:spPr>
          <a:xfrm>
            <a:off x="4016729" y="3565301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4" name="Line 202"/>
          <p:cNvSpPr>
            <a:spLocks noChangeShapeType="1"/>
          </p:cNvSpPr>
          <p:nvPr/>
        </p:nvSpPr>
        <p:spPr>
          <a:xfrm>
            <a:off x="8725254" y="3565301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5" name="Rectangle 203"/>
          <p:cNvSpPr>
            <a:spLocks noChangeArrowheads="1"/>
          </p:cNvSpPr>
          <p:nvPr/>
        </p:nvSpPr>
        <p:spPr>
          <a:xfrm>
            <a:off x="8725254" y="3565301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6" name="Line 204"/>
          <p:cNvSpPr>
            <a:spLocks noChangeShapeType="1"/>
          </p:cNvSpPr>
          <p:nvPr/>
        </p:nvSpPr>
        <p:spPr>
          <a:xfrm>
            <a:off x="2780066" y="3844701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7" name="Rectangle 206"/>
          <p:cNvSpPr>
            <a:spLocks noChangeArrowheads="1"/>
          </p:cNvSpPr>
          <p:nvPr/>
        </p:nvSpPr>
        <p:spPr>
          <a:xfrm>
            <a:off x="2780066" y="3844701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8" name="Line 207"/>
          <p:cNvSpPr>
            <a:spLocks noChangeShapeType="1"/>
          </p:cNvSpPr>
          <p:nvPr/>
        </p:nvSpPr>
        <p:spPr>
          <a:xfrm>
            <a:off x="4016729" y="3844701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69" name="Rectangle 208"/>
          <p:cNvSpPr>
            <a:spLocks noChangeArrowheads="1"/>
          </p:cNvSpPr>
          <p:nvPr/>
        </p:nvSpPr>
        <p:spPr>
          <a:xfrm>
            <a:off x="4016729" y="3844701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0" name="Line 209"/>
          <p:cNvSpPr>
            <a:spLocks noChangeShapeType="1"/>
          </p:cNvSpPr>
          <p:nvPr/>
        </p:nvSpPr>
        <p:spPr>
          <a:xfrm>
            <a:off x="8725254" y="3844701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1" name="Rectangle 210"/>
          <p:cNvSpPr>
            <a:spLocks noChangeArrowheads="1"/>
          </p:cNvSpPr>
          <p:nvPr/>
        </p:nvSpPr>
        <p:spPr>
          <a:xfrm>
            <a:off x="8725254" y="3844701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2" name="Line 211"/>
          <p:cNvSpPr>
            <a:spLocks noChangeShapeType="1"/>
          </p:cNvSpPr>
          <p:nvPr/>
        </p:nvSpPr>
        <p:spPr>
          <a:xfrm>
            <a:off x="2780066" y="4122513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3" name="Rectangle 212"/>
          <p:cNvSpPr>
            <a:spLocks noChangeArrowheads="1"/>
          </p:cNvSpPr>
          <p:nvPr/>
        </p:nvSpPr>
        <p:spPr>
          <a:xfrm>
            <a:off x="2780066" y="4122513"/>
            <a:ext cx="1225550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4" name="Line 213"/>
          <p:cNvSpPr>
            <a:spLocks noChangeShapeType="1"/>
          </p:cNvSpPr>
          <p:nvPr/>
        </p:nvSpPr>
        <p:spPr>
          <a:xfrm>
            <a:off x="4016729" y="4122513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5" name="Rectangle 214"/>
          <p:cNvSpPr>
            <a:spLocks noChangeArrowheads="1"/>
          </p:cNvSpPr>
          <p:nvPr/>
        </p:nvSpPr>
        <p:spPr>
          <a:xfrm>
            <a:off x="4016729" y="4122513"/>
            <a:ext cx="4697412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6" name="Line 215"/>
          <p:cNvSpPr>
            <a:spLocks noChangeShapeType="1"/>
          </p:cNvSpPr>
          <p:nvPr/>
        </p:nvSpPr>
        <p:spPr>
          <a:xfrm>
            <a:off x="8725254" y="4122513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7" name="Rectangle 216"/>
          <p:cNvSpPr>
            <a:spLocks noChangeArrowheads="1"/>
          </p:cNvSpPr>
          <p:nvPr/>
        </p:nvSpPr>
        <p:spPr>
          <a:xfrm>
            <a:off x="8725254" y="4122513"/>
            <a:ext cx="434975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8" name="Line 217"/>
          <p:cNvSpPr>
            <a:spLocks noChangeShapeType="1"/>
          </p:cNvSpPr>
          <p:nvPr/>
        </p:nvSpPr>
        <p:spPr>
          <a:xfrm>
            <a:off x="2780066" y="4401913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79" name="Rectangle 218"/>
          <p:cNvSpPr>
            <a:spLocks noChangeArrowheads="1"/>
          </p:cNvSpPr>
          <p:nvPr/>
        </p:nvSpPr>
        <p:spPr>
          <a:xfrm>
            <a:off x="2780066" y="4401913"/>
            <a:ext cx="1225550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0" name="Line 219"/>
          <p:cNvSpPr>
            <a:spLocks noChangeShapeType="1"/>
          </p:cNvSpPr>
          <p:nvPr/>
        </p:nvSpPr>
        <p:spPr>
          <a:xfrm>
            <a:off x="4016729" y="4401913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1" name="Rectangle 220"/>
          <p:cNvSpPr>
            <a:spLocks noChangeArrowheads="1"/>
          </p:cNvSpPr>
          <p:nvPr/>
        </p:nvSpPr>
        <p:spPr>
          <a:xfrm>
            <a:off x="4016729" y="4401913"/>
            <a:ext cx="4697412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2" name="Line 221"/>
          <p:cNvSpPr>
            <a:spLocks noChangeShapeType="1"/>
          </p:cNvSpPr>
          <p:nvPr/>
        </p:nvSpPr>
        <p:spPr>
          <a:xfrm>
            <a:off x="8725254" y="4401913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3" name="Rectangle 222"/>
          <p:cNvSpPr>
            <a:spLocks noChangeArrowheads="1"/>
          </p:cNvSpPr>
          <p:nvPr/>
        </p:nvSpPr>
        <p:spPr>
          <a:xfrm>
            <a:off x="8725254" y="4401913"/>
            <a:ext cx="434975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4" name="Line 223"/>
          <p:cNvSpPr>
            <a:spLocks noChangeShapeType="1"/>
          </p:cNvSpPr>
          <p:nvPr/>
        </p:nvSpPr>
        <p:spPr>
          <a:xfrm>
            <a:off x="932216" y="4681313"/>
            <a:ext cx="1836737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5" name="Rectangle 224"/>
          <p:cNvSpPr>
            <a:spLocks noChangeArrowheads="1"/>
          </p:cNvSpPr>
          <p:nvPr/>
        </p:nvSpPr>
        <p:spPr>
          <a:xfrm>
            <a:off x="932216" y="4681313"/>
            <a:ext cx="1836737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6" name="Line 225"/>
          <p:cNvSpPr>
            <a:spLocks noChangeShapeType="1"/>
          </p:cNvSpPr>
          <p:nvPr/>
        </p:nvSpPr>
        <p:spPr>
          <a:xfrm>
            <a:off x="2780066" y="4681313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7" name="Rectangle 226"/>
          <p:cNvSpPr>
            <a:spLocks noChangeArrowheads="1"/>
          </p:cNvSpPr>
          <p:nvPr/>
        </p:nvSpPr>
        <p:spPr>
          <a:xfrm>
            <a:off x="2780066" y="4681313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8" name="Line 227"/>
          <p:cNvSpPr>
            <a:spLocks noChangeShapeType="1"/>
          </p:cNvSpPr>
          <p:nvPr/>
        </p:nvSpPr>
        <p:spPr>
          <a:xfrm>
            <a:off x="4016729" y="4681313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9" name="Rectangle 228"/>
          <p:cNvSpPr>
            <a:spLocks noChangeArrowheads="1"/>
          </p:cNvSpPr>
          <p:nvPr/>
        </p:nvSpPr>
        <p:spPr>
          <a:xfrm>
            <a:off x="4016729" y="4681313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0" name="Line 229"/>
          <p:cNvSpPr>
            <a:spLocks noChangeShapeType="1"/>
          </p:cNvSpPr>
          <p:nvPr/>
        </p:nvSpPr>
        <p:spPr>
          <a:xfrm>
            <a:off x="8725254" y="4681313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1" name="Rectangle 230"/>
          <p:cNvSpPr>
            <a:spLocks noChangeArrowheads="1"/>
          </p:cNvSpPr>
          <p:nvPr/>
        </p:nvSpPr>
        <p:spPr>
          <a:xfrm>
            <a:off x="8725254" y="4681313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2" name="Line 231"/>
          <p:cNvSpPr>
            <a:spLocks noChangeShapeType="1"/>
          </p:cNvSpPr>
          <p:nvPr/>
        </p:nvSpPr>
        <p:spPr>
          <a:xfrm>
            <a:off x="2780066" y="4960713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3" name="Rectangle 232"/>
          <p:cNvSpPr>
            <a:spLocks noChangeArrowheads="1"/>
          </p:cNvSpPr>
          <p:nvPr/>
        </p:nvSpPr>
        <p:spPr>
          <a:xfrm>
            <a:off x="2780066" y="4960713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4" name="Line 233"/>
          <p:cNvSpPr>
            <a:spLocks noChangeShapeType="1"/>
          </p:cNvSpPr>
          <p:nvPr/>
        </p:nvSpPr>
        <p:spPr>
          <a:xfrm>
            <a:off x="4016729" y="4960713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5" name="Rectangle 234"/>
          <p:cNvSpPr>
            <a:spLocks noChangeArrowheads="1"/>
          </p:cNvSpPr>
          <p:nvPr/>
        </p:nvSpPr>
        <p:spPr>
          <a:xfrm>
            <a:off x="4016729" y="4960713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6" name="Line 235"/>
          <p:cNvSpPr>
            <a:spLocks noChangeShapeType="1"/>
          </p:cNvSpPr>
          <p:nvPr/>
        </p:nvSpPr>
        <p:spPr>
          <a:xfrm>
            <a:off x="8725254" y="4960713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7" name="Rectangle 236"/>
          <p:cNvSpPr>
            <a:spLocks noChangeArrowheads="1"/>
          </p:cNvSpPr>
          <p:nvPr/>
        </p:nvSpPr>
        <p:spPr>
          <a:xfrm>
            <a:off x="8725254" y="4960713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8" name="Line 237"/>
          <p:cNvSpPr>
            <a:spLocks noChangeShapeType="1"/>
          </p:cNvSpPr>
          <p:nvPr/>
        </p:nvSpPr>
        <p:spPr>
          <a:xfrm>
            <a:off x="2780066" y="5240113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99" name="Rectangle 238"/>
          <p:cNvSpPr>
            <a:spLocks noChangeArrowheads="1"/>
          </p:cNvSpPr>
          <p:nvPr/>
        </p:nvSpPr>
        <p:spPr>
          <a:xfrm>
            <a:off x="2780066" y="5240113"/>
            <a:ext cx="1225550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0" name="Line 239"/>
          <p:cNvSpPr>
            <a:spLocks noChangeShapeType="1"/>
          </p:cNvSpPr>
          <p:nvPr/>
        </p:nvSpPr>
        <p:spPr>
          <a:xfrm>
            <a:off x="4016729" y="5240113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1" name="Rectangle 240"/>
          <p:cNvSpPr>
            <a:spLocks noChangeArrowheads="1"/>
          </p:cNvSpPr>
          <p:nvPr/>
        </p:nvSpPr>
        <p:spPr>
          <a:xfrm>
            <a:off x="4016729" y="5240113"/>
            <a:ext cx="4697412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2" name="Line 241"/>
          <p:cNvSpPr>
            <a:spLocks noChangeShapeType="1"/>
          </p:cNvSpPr>
          <p:nvPr/>
        </p:nvSpPr>
        <p:spPr>
          <a:xfrm>
            <a:off x="8725254" y="5240113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3" name="Rectangle 242"/>
          <p:cNvSpPr>
            <a:spLocks noChangeArrowheads="1"/>
          </p:cNvSpPr>
          <p:nvPr/>
        </p:nvSpPr>
        <p:spPr>
          <a:xfrm>
            <a:off x="8725254" y="5240113"/>
            <a:ext cx="4349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4" name="Line 243"/>
          <p:cNvSpPr>
            <a:spLocks noChangeShapeType="1"/>
          </p:cNvSpPr>
          <p:nvPr/>
        </p:nvSpPr>
        <p:spPr>
          <a:xfrm>
            <a:off x="2780066" y="5517926"/>
            <a:ext cx="1225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5" name="Rectangle 244"/>
          <p:cNvSpPr>
            <a:spLocks noChangeArrowheads="1"/>
          </p:cNvSpPr>
          <p:nvPr/>
        </p:nvSpPr>
        <p:spPr>
          <a:xfrm>
            <a:off x="2780066" y="5517926"/>
            <a:ext cx="1225550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6" name="Line 245"/>
          <p:cNvSpPr>
            <a:spLocks noChangeShapeType="1"/>
          </p:cNvSpPr>
          <p:nvPr/>
        </p:nvSpPr>
        <p:spPr>
          <a:xfrm>
            <a:off x="4016729" y="5517926"/>
            <a:ext cx="469741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7" name="Rectangle 246"/>
          <p:cNvSpPr>
            <a:spLocks noChangeArrowheads="1"/>
          </p:cNvSpPr>
          <p:nvPr/>
        </p:nvSpPr>
        <p:spPr>
          <a:xfrm>
            <a:off x="4016729" y="5517926"/>
            <a:ext cx="4697412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8" name="Line 247"/>
          <p:cNvSpPr>
            <a:spLocks noChangeShapeType="1"/>
          </p:cNvSpPr>
          <p:nvPr/>
        </p:nvSpPr>
        <p:spPr>
          <a:xfrm>
            <a:off x="8725254" y="5517926"/>
            <a:ext cx="4349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09" name="Rectangle 248"/>
          <p:cNvSpPr>
            <a:spLocks noChangeArrowheads="1"/>
          </p:cNvSpPr>
          <p:nvPr/>
        </p:nvSpPr>
        <p:spPr>
          <a:xfrm>
            <a:off x="8725254" y="5517926"/>
            <a:ext cx="434975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0" name="Rectangle 249"/>
          <p:cNvSpPr>
            <a:spLocks noChangeArrowheads="1"/>
          </p:cNvSpPr>
          <p:nvPr/>
        </p:nvSpPr>
        <p:spPr>
          <a:xfrm>
            <a:off x="2768954" y="1896838"/>
            <a:ext cx="11112" cy="39084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1" name="Line 250"/>
          <p:cNvSpPr>
            <a:spLocks noChangeShapeType="1"/>
          </p:cNvSpPr>
          <p:nvPr/>
        </p:nvSpPr>
        <p:spPr>
          <a:xfrm>
            <a:off x="4404079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2" name="Rectangle 251"/>
          <p:cNvSpPr>
            <a:spLocks noChangeArrowheads="1"/>
          </p:cNvSpPr>
          <p:nvPr/>
        </p:nvSpPr>
        <p:spPr>
          <a:xfrm>
            <a:off x="4404079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3" name="Line 252"/>
          <p:cNvSpPr>
            <a:spLocks noChangeShapeType="1"/>
          </p:cNvSpPr>
          <p:nvPr/>
        </p:nvSpPr>
        <p:spPr>
          <a:xfrm>
            <a:off x="4796191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4" name="Rectangle 253"/>
          <p:cNvSpPr>
            <a:spLocks noChangeArrowheads="1"/>
          </p:cNvSpPr>
          <p:nvPr/>
        </p:nvSpPr>
        <p:spPr>
          <a:xfrm>
            <a:off x="4796191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5" name="Line 254"/>
          <p:cNvSpPr>
            <a:spLocks noChangeShapeType="1"/>
          </p:cNvSpPr>
          <p:nvPr/>
        </p:nvSpPr>
        <p:spPr>
          <a:xfrm>
            <a:off x="5188304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6" name="Rectangle 255"/>
          <p:cNvSpPr>
            <a:spLocks noChangeArrowheads="1"/>
          </p:cNvSpPr>
          <p:nvPr/>
        </p:nvSpPr>
        <p:spPr>
          <a:xfrm>
            <a:off x="5188304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7" name="Line 256"/>
          <p:cNvSpPr>
            <a:spLocks noChangeShapeType="1"/>
          </p:cNvSpPr>
          <p:nvPr/>
        </p:nvSpPr>
        <p:spPr>
          <a:xfrm>
            <a:off x="5580416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8" name="Rectangle 257"/>
          <p:cNvSpPr>
            <a:spLocks noChangeArrowheads="1"/>
          </p:cNvSpPr>
          <p:nvPr/>
        </p:nvSpPr>
        <p:spPr>
          <a:xfrm>
            <a:off x="5580416" y="2455638"/>
            <a:ext cx="6350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9" name="Line 258"/>
          <p:cNvSpPr>
            <a:spLocks noChangeShapeType="1"/>
          </p:cNvSpPr>
          <p:nvPr/>
        </p:nvSpPr>
        <p:spPr>
          <a:xfrm>
            <a:off x="5972529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0" name="Rectangle 259"/>
          <p:cNvSpPr>
            <a:spLocks noChangeArrowheads="1"/>
          </p:cNvSpPr>
          <p:nvPr/>
        </p:nvSpPr>
        <p:spPr>
          <a:xfrm>
            <a:off x="5972529" y="2455638"/>
            <a:ext cx="6350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1" name="Line 260"/>
          <p:cNvSpPr>
            <a:spLocks noChangeShapeType="1"/>
          </p:cNvSpPr>
          <p:nvPr/>
        </p:nvSpPr>
        <p:spPr>
          <a:xfrm>
            <a:off x="6364641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2" name="Rectangle 261"/>
          <p:cNvSpPr>
            <a:spLocks noChangeArrowheads="1"/>
          </p:cNvSpPr>
          <p:nvPr/>
        </p:nvSpPr>
        <p:spPr>
          <a:xfrm>
            <a:off x="6364641" y="2455638"/>
            <a:ext cx="6350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3" name="Line 262"/>
          <p:cNvSpPr>
            <a:spLocks noChangeShapeType="1"/>
          </p:cNvSpPr>
          <p:nvPr/>
        </p:nvSpPr>
        <p:spPr>
          <a:xfrm>
            <a:off x="6758341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4" name="Rectangle 263"/>
          <p:cNvSpPr>
            <a:spLocks noChangeArrowheads="1"/>
          </p:cNvSpPr>
          <p:nvPr/>
        </p:nvSpPr>
        <p:spPr>
          <a:xfrm>
            <a:off x="6758341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5" name="Line 264"/>
          <p:cNvSpPr>
            <a:spLocks noChangeShapeType="1"/>
          </p:cNvSpPr>
          <p:nvPr/>
        </p:nvSpPr>
        <p:spPr>
          <a:xfrm>
            <a:off x="7150454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6" name="Rectangle 265"/>
          <p:cNvSpPr>
            <a:spLocks noChangeArrowheads="1"/>
          </p:cNvSpPr>
          <p:nvPr/>
        </p:nvSpPr>
        <p:spPr>
          <a:xfrm>
            <a:off x="7150454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7" name="Line 266"/>
          <p:cNvSpPr>
            <a:spLocks noChangeShapeType="1"/>
          </p:cNvSpPr>
          <p:nvPr/>
        </p:nvSpPr>
        <p:spPr>
          <a:xfrm>
            <a:off x="7542566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8" name="Rectangle 267"/>
          <p:cNvSpPr>
            <a:spLocks noChangeArrowheads="1"/>
          </p:cNvSpPr>
          <p:nvPr/>
        </p:nvSpPr>
        <p:spPr>
          <a:xfrm>
            <a:off x="7542566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29" name="Line 268"/>
          <p:cNvSpPr>
            <a:spLocks noChangeShapeType="1"/>
          </p:cNvSpPr>
          <p:nvPr/>
        </p:nvSpPr>
        <p:spPr>
          <a:xfrm>
            <a:off x="7934679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0" name="Rectangle 269"/>
          <p:cNvSpPr>
            <a:spLocks noChangeArrowheads="1"/>
          </p:cNvSpPr>
          <p:nvPr/>
        </p:nvSpPr>
        <p:spPr>
          <a:xfrm>
            <a:off x="7934679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1" name="Line 270"/>
          <p:cNvSpPr>
            <a:spLocks noChangeShapeType="1"/>
          </p:cNvSpPr>
          <p:nvPr/>
        </p:nvSpPr>
        <p:spPr>
          <a:xfrm>
            <a:off x="8326791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2" name="Rectangle 271"/>
          <p:cNvSpPr>
            <a:spLocks noChangeArrowheads="1"/>
          </p:cNvSpPr>
          <p:nvPr/>
        </p:nvSpPr>
        <p:spPr>
          <a:xfrm>
            <a:off x="8326791" y="2455638"/>
            <a:ext cx="4762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3" name="Rectangle 272"/>
          <p:cNvSpPr>
            <a:spLocks noChangeArrowheads="1"/>
          </p:cNvSpPr>
          <p:nvPr/>
        </p:nvSpPr>
        <p:spPr>
          <a:xfrm>
            <a:off x="932216" y="5790976"/>
            <a:ext cx="8239125" cy="142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4" name="Line 304"/>
          <p:cNvSpPr>
            <a:spLocks noChangeShapeType="1"/>
          </p:cNvSpPr>
          <p:nvPr/>
        </p:nvSpPr>
        <p:spPr>
          <a:xfrm>
            <a:off x="1373541" y="2455638"/>
            <a:ext cx="0" cy="3335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5" name="Rectangle 305"/>
          <p:cNvSpPr>
            <a:spLocks noChangeArrowheads="1"/>
          </p:cNvSpPr>
          <p:nvPr/>
        </p:nvSpPr>
        <p:spPr>
          <a:xfrm>
            <a:off x="1373541" y="2455638"/>
            <a:ext cx="6350" cy="33353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6" name="Line 368"/>
          <p:cNvSpPr>
            <a:spLocks noChangeShapeType="1"/>
          </p:cNvSpPr>
          <p:nvPr/>
        </p:nvSpPr>
        <p:spPr>
          <a:xfrm>
            <a:off x="9171341" y="18904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7" name="Rectangle 369"/>
          <p:cNvSpPr>
            <a:spLocks noChangeArrowheads="1"/>
          </p:cNvSpPr>
          <p:nvPr/>
        </p:nvSpPr>
        <p:spPr>
          <a:xfrm>
            <a:off x="9171341" y="189048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8" name="Line 370"/>
          <p:cNvSpPr>
            <a:spLocks noChangeShapeType="1"/>
          </p:cNvSpPr>
          <p:nvPr/>
        </p:nvSpPr>
        <p:spPr>
          <a:xfrm>
            <a:off x="9171341" y="2169888"/>
            <a:ext cx="1587" cy="1588"/>
          </a:xfrm>
          <a:prstGeom prst="line">
            <a:avLst/>
          </a:prstGeom>
          <a:noFill/>
          <a:ln w="0">
            <a:solidFill>
              <a:srgbClr val="D4D4D4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39" name="Rectangle 371"/>
          <p:cNvSpPr>
            <a:spLocks noChangeArrowheads="1"/>
          </p:cNvSpPr>
          <p:nvPr/>
        </p:nvSpPr>
        <p:spPr>
          <a:xfrm>
            <a:off x="9171341" y="2169888"/>
            <a:ext cx="4762" cy="635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5963290" y="2207344"/>
            <a:ext cx="362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>
                <a:solidFill>
                  <a:srgbClr val="000000"/>
                </a:solidFill>
                <a:latin typeface="+mj-ea"/>
                <a:cs typeface="굴림"/>
              </a:rPr>
              <a:t>6</a:t>
            </a:r>
            <a:r>
              <a:rPr kumimoji="1" lang="ko-KR" altLang="ko-KR" sz="900" b="1">
                <a:solidFill>
                  <a:srgbClr val="000000"/>
                </a:solidFill>
                <a:latin typeface="+mj-ea"/>
                <a:cs typeface="굴림"/>
              </a:rPr>
              <a:t>M</a:t>
            </a:r>
            <a:endParaRPr kumimoji="1" lang="ko-KR" altLang="ko-KR">
              <a:latin typeface="+mj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23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800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도료</a:t>
            </a: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·</a:t>
            </a: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수지 주요 공정도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생산 및 시설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66652" y="1362834"/>
            <a:ext cx="3177373" cy="5402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▶ </a:t>
            </a:r>
            <a:r>
              <a:rPr lang="ko-KR" altLang="en-US" sz="1200" b="1">
                <a:latin typeface="+mj-ea"/>
                <a:ea typeface="+mj-ea"/>
                <a:cs typeface="Arial"/>
              </a:rPr>
              <a:t>도료 제조 </a:t>
            </a:r>
            <a:r>
              <a:rPr lang="en-US" altLang="ko-KR" sz="1200" b="1">
                <a:latin typeface="+mj-ea"/>
                <a:ea typeface="+mj-ea"/>
                <a:cs typeface="Arial"/>
              </a:rPr>
              <a:t>PROCESS (</a:t>
            </a:r>
            <a:r>
              <a:rPr lang="ko-KR" altLang="en-US" sz="1200" b="1">
                <a:latin typeface="+mj-ea"/>
                <a:ea typeface="+mj-ea"/>
                <a:cs typeface="Arial"/>
              </a:rPr>
              <a:t>예시</a:t>
            </a:r>
            <a:r>
              <a:rPr lang="en-US" altLang="ko-KR" sz="1200" b="1">
                <a:latin typeface="+mj-ea"/>
                <a:ea typeface="+mj-ea"/>
                <a:cs typeface="Arial"/>
              </a:rPr>
              <a:t>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latin typeface="+mj-ea"/>
                <a:ea typeface="+mj-ea"/>
                <a:cs typeface="Arial"/>
              </a:rPr>
              <a:t>    : </a:t>
            </a:r>
            <a:r>
              <a:rPr lang="ko-KR" altLang="en-US" sz="1200" b="1">
                <a:latin typeface="+mj-ea"/>
                <a:ea typeface="+mj-ea"/>
              </a:rPr>
              <a:t>강남제비스코㈜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66058" y="4857760"/>
            <a:ext cx="257176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lang="en-US" altLang="ko-KR" sz="1200" b="1">
                <a:latin typeface="+mj-ea"/>
                <a:ea typeface="+mj-ea"/>
              </a:rPr>
              <a:t>▶ </a:t>
            </a:r>
            <a:r>
              <a:rPr lang="ko-KR" altLang="en-US" sz="1200" b="1">
                <a:latin typeface="+mj-ea"/>
                <a:ea typeface="+mj-ea"/>
              </a:rPr>
              <a:t>수지</a:t>
            </a:r>
            <a:r>
              <a:rPr lang="ko-KR" altLang="en-US" sz="1200" b="1">
                <a:latin typeface="+mj-ea"/>
                <a:ea typeface="+mj-ea"/>
                <a:cs typeface="Arial"/>
              </a:rPr>
              <a:t> 제조 </a:t>
            </a:r>
            <a:r>
              <a:rPr lang="en-US" altLang="ko-KR" sz="1200" b="1">
                <a:latin typeface="+mj-ea"/>
                <a:ea typeface="+mj-ea"/>
                <a:cs typeface="Arial"/>
              </a:rPr>
              <a:t>PROCESS(</a:t>
            </a:r>
            <a:r>
              <a:rPr lang="ko-KR" altLang="en-US" sz="1200" b="1">
                <a:latin typeface="+mj-ea"/>
                <a:ea typeface="+mj-ea"/>
                <a:cs typeface="Arial"/>
              </a:rPr>
              <a:t>예시</a:t>
            </a:r>
            <a:r>
              <a:rPr lang="en-US" altLang="ko-KR" sz="1200" b="1">
                <a:latin typeface="+mj-ea"/>
                <a:ea typeface="+mj-ea"/>
                <a:cs typeface="Arial"/>
              </a:rPr>
              <a:t>) 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b="1">
                <a:latin typeface="+mj-ea"/>
                <a:ea typeface="+mj-ea"/>
              </a:rPr>
              <a:t>: </a:t>
            </a:r>
            <a:r>
              <a:rPr lang="ko-KR" altLang="en-US" sz="1200" b="1">
                <a:latin typeface="+mj-ea"/>
                <a:ea typeface="+mj-ea"/>
              </a:rPr>
              <a:t>대륭기업㈜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555725" y="1214422"/>
            <a:ext cx="5620617" cy="3277611"/>
          </a:xfrm>
          <a:prstGeom prst="rect">
            <a:avLst/>
          </a:prstGeom>
          <a:noFill/>
          <a:ln w="9525">
            <a:solidFill>
              <a:schemeClr val="tx2"/>
            </a:solidFill>
            <a:miter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4304134" y="3342080"/>
            <a:ext cx="4915149" cy="275973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24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800" y="357166"/>
            <a:ext cx="7108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도료</a:t>
            </a:r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&amp;</a:t>
            </a: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수지 원</a:t>
            </a:r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·</a:t>
            </a: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부자재 소요 및 조달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생산 및 시설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7710" y="1196752"/>
            <a:ext cx="4457700" cy="2723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200" b="1">
                <a:latin typeface="+mn-ea"/>
              </a:rPr>
              <a:t>▶ </a:t>
            </a:r>
            <a:r>
              <a:rPr lang="ko-KR" altLang="en-US" sz="1200" b="1">
                <a:latin typeface="+mn-ea"/>
              </a:rPr>
              <a:t>방오 도료 원료 </a:t>
            </a:r>
            <a:r>
              <a:rPr lang="en-US" altLang="ko-KR" sz="1200" b="1">
                <a:latin typeface="+mn-ea"/>
              </a:rPr>
              <a:t>: </a:t>
            </a:r>
            <a:r>
              <a:rPr lang="ko-KR" altLang="en-US" sz="1200" b="1">
                <a:latin typeface="+mn-ea"/>
              </a:rPr>
              <a:t>아산화동</a:t>
            </a:r>
            <a:r>
              <a:rPr lang="en-US" altLang="ko-KR" sz="1200" b="1">
                <a:latin typeface="+mn-ea"/>
              </a:rPr>
              <a:t>(Cuprous Oxide) </a:t>
            </a:r>
            <a:r>
              <a:rPr lang="ko-KR" altLang="en-US" sz="1200" b="1">
                <a:latin typeface="+mn-ea"/>
              </a:rPr>
              <a:t>예시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096222" y="1140391"/>
            <a:ext cx="2522538" cy="2723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200" b="1" dirty="0">
                <a:latin typeface="+mn-ea"/>
              </a:rPr>
              <a:t>▶ </a:t>
            </a:r>
            <a:r>
              <a:rPr lang="ko-KR" altLang="en-US" sz="1200" b="1" dirty="0" err="1">
                <a:latin typeface="+mn-ea"/>
              </a:rPr>
              <a:t>방오</a:t>
            </a:r>
            <a:r>
              <a:rPr lang="ko-KR" altLang="en-US" sz="1200" b="1" dirty="0">
                <a:latin typeface="+mn-ea"/>
              </a:rPr>
              <a:t> 수지 원료 </a:t>
            </a:r>
            <a:r>
              <a:rPr lang="en-US" altLang="ko-KR" sz="1200" b="1" dirty="0">
                <a:latin typeface="+mn-ea"/>
              </a:rPr>
              <a:t>: GMA </a:t>
            </a:r>
            <a:r>
              <a:rPr lang="ko-KR" altLang="en-US" sz="1200" b="1" dirty="0">
                <a:latin typeface="+mn-ea"/>
              </a:rPr>
              <a:t>예시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31726" y="1484784"/>
            <a:ext cx="4435066" cy="4824535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5017779" y="1484784"/>
            <a:ext cx="4686954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25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800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생산 및 시설투자 계획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생산 및 시설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9718" y="1124744"/>
            <a:ext cx="5119582" cy="301363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현재 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OEM 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생산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) 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방오수지 생산  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 --- &gt; </a:t>
            </a:r>
            <a:r>
              <a:rPr lang="ko-KR" altLang="en-US" sz="1400" b="1">
                <a:solidFill>
                  <a:srgbClr val="0070C0"/>
                </a:solidFill>
                <a:latin typeface="맑은 고딕"/>
              </a:rPr>
              <a:t>신규 공장라인 구축</a:t>
            </a:r>
            <a:r>
              <a:rPr lang="en-US" altLang="ko-KR" sz="1400" b="1">
                <a:solidFill>
                  <a:srgbClr val="0070C0"/>
                </a:solidFill>
                <a:latin typeface="맑은 고딕"/>
              </a:rPr>
              <a:t> </a:t>
            </a:r>
            <a:endParaRPr lang="ko-KR" altLang="en-US" sz="105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12" name="TextBox 49"/>
          <p:cNvSpPr txBox="1"/>
          <p:nvPr/>
        </p:nvSpPr>
        <p:spPr>
          <a:xfrm>
            <a:off x="4404656" y="1484784"/>
            <a:ext cx="2096021" cy="27124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▶ </a:t>
            </a:r>
            <a:r>
              <a:rPr kumimoji="0" lang="ko-KR" altLang="en-US" sz="1200" b="1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생산 설비 현황</a:t>
            </a:r>
            <a:endParaRPr kumimoji="0" lang="ko-KR" altLang="en-US" sz="1200" b="1" i="0" u="none" strike="noStrike" kern="0" cap="none" spc="0" normalizeH="0" baseline="0">
              <a:solidFill>
                <a:prstClr val="black"/>
              </a:solidFill>
              <a:latin typeface="맑은 고딕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991766" y="1775096"/>
            <a:ext cx="2908776" cy="179792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4" name="TextBox 51"/>
          <p:cNvSpPr txBox="1"/>
          <p:nvPr/>
        </p:nvSpPr>
        <p:spPr>
          <a:xfrm>
            <a:off x="1135782" y="1501572"/>
            <a:ext cx="2196040" cy="27124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▶ </a:t>
            </a:r>
            <a:r>
              <a:rPr kumimoji="0" lang="ko-KR" altLang="en-US" sz="1200" b="1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김해공장</a:t>
            </a:r>
            <a:r>
              <a:rPr kumimoji="0" lang="en-US" altLang="ko-KR" sz="1200" b="1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(&amp;</a:t>
            </a:r>
            <a:r>
              <a:rPr kumimoji="0" lang="ko-KR" altLang="en-US" sz="1200" b="1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연구소</a:t>
            </a:r>
            <a:r>
              <a:rPr kumimoji="0" lang="en-US" altLang="ko-KR" sz="1200" b="1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)</a:t>
            </a:r>
            <a:r>
              <a:rPr kumimoji="0" lang="ko-KR" altLang="en-US" sz="1200" b="1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</a:rPr>
              <a:t> 전경</a:t>
            </a:r>
            <a:endParaRPr kumimoji="0" lang="ko-KR" altLang="en-US" sz="1200" b="1" i="0" u="none" strike="noStrike" kern="0" cap="none" spc="0" normalizeH="0" baseline="0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9798" y="3356992"/>
            <a:ext cx="2306176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000" b="1">
                <a:solidFill>
                  <a:prstClr val="white"/>
                </a:solidFill>
                <a:latin typeface="맑은 고딕"/>
              </a:rPr>
              <a:t>* </a:t>
            </a:r>
            <a:r>
              <a:rPr lang="ko-KR" altLang="en-US" sz="1000" b="1">
                <a:solidFill>
                  <a:prstClr val="white"/>
                </a:solidFill>
                <a:latin typeface="맑은 고딕"/>
              </a:rPr>
              <a:t>면적</a:t>
            </a:r>
            <a:r>
              <a:rPr lang="en-US" altLang="ko-KR" sz="1000" b="1">
                <a:solidFill>
                  <a:prstClr val="white"/>
                </a:solidFill>
                <a:latin typeface="맑은 고딕"/>
              </a:rPr>
              <a:t>:</a:t>
            </a:r>
            <a:r>
              <a:rPr lang="ko-KR" altLang="en-US" sz="1000" b="1">
                <a:solidFill>
                  <a:prstClr val="white"/>
                </a:solidFill>
                <a:latin typeface="맑은 고딕"/>
              </a:rPr>
              <a:t>약</a:t>
            </a:r>
            <a:r>
              <a:rPr lang="en-US" altLang="ko-KR" sz="1000" b="1">
                <a:solidFill>
                  <a:prstClr val="white"/>
                </a:solidFill>
                <a:latin typeface="맑은 고딕"/>
              </a:rPr>
              <a:t>2,890</a:t>
            </a:r>
            <a:r>
              <a:rPr lang="ko-KR" altLang="en-US" sz="1000" b="1">
                <a:solidFill>
                  <a:prstClr val="white"/>
                </a:solidFill>
                <a:latin typeface="맑은 고딕"/>
              </a:rPr>
              <a:t>평</a:t>
            </a:r>
            <a:r>
              <a:rPr lang="en-US" altLang="ko-KR" sz="1000" b="1">
                <a:solidFill>
                  <a:prstClr val="white"/>
                </a:solidFill>
                <a:latin typeface="맑은 고딕"/>
              </a:rPr>
              <a:t>, </a:t>
            </a:r>
            <a:r>
              <a:rPr lang="ko-KR" altLang="en-US" sz="1000" b="1">
                <a:solidFill>
                  <a:prstClr val="white"/>
                </a:solidFill>
                <a:latin typeface="맑은 고딕"/>
              </a:rPr>
              <a:t>생산능력</a:t>
            </a:r>
            <a:r>
              <a:rPr lang="en-US" altLang="ko-KR" sz="1000" b="1">
                <a:solidFill>
                  <a:prstClr val="white"/>
                </a:solidFill>
                <a:latin typeface="맑은 고딕"/>
              </a:rPr>
              <a:t>:30,000</a:t>
            </a:r>
            <a:r>
              <a:rPr lang="ko-KR" altLang="en-US" sz="1000" b="1">
                <a:solidFill>
                  <a:prstClr val="white"/>
                </a:solidFill>
                <a:latin typeface="맑은 고딕"/>
              </a:rPr>
              <a:t>톤</a:t>
            </a:r>
            <a:endParaRPr lang="en-US" altLang="ko-KR" sz="1000" b="1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>
          <a:xfrm>
            <a:off x="1135782" y="4096489"/>
            <a:ext cx="4433894" cy="2686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ko-KR" altLang="en-US" sz="1200" b="1">
                <a:solidFill>
                  <a:prstClr val="black"/>
                </a:solidFill>
                <a:latin typeface="맑은 고딕"/>
                <a:cs typeface="Arial"/>
              </a:rPr>
              <a:t>▶ 함안공장 전경 </a:t>
            </a:r>
            <a:r>
              <a:rPr lang="en-US" altLang="ko-KR" sz="1200" b="1">
                <a:solidFill>
                  <a:prstClr val="black"/>
                </a:solidFill>
                <a:latin typeface="맑은 고딕"/>
                <a:cs typeface="Arial"/>
              </a:rPr>
              <a:t>&amp;</a:t>
            </a:r>
            <a:r>
              <a:rPr lang="ko-KR" altLang="en-US" sz="1200" b="1">
                <a:solidFill>
                  <a:prstClr val="black"/>
                </a:solidFill>
                <a:latin typeface="맑은 고딕"/>
                <a:cs typeface="Arial"/>
              </a:rPr>
              <a:t> 함안기술연구소</a:t>
            </a:r>
          </a:p>
        </p:txBody>
      </p:sp>
      <p:sp>
        <p:nvSpPr>
          <p:cNvPr id="20" name="object 13"/>
          <p:cNvSpPr>
            <a:spLocks noChangeArrowheads="1"/>
          </p:cNvSpPr>
          <p:nvPr/>
        </p:nvSpPr>
        <p:spPr>
          <a:xfrm>
            <a:off x="991766" y="4509120"/>
            <a:ext cx="2880320" cy="1656184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/>
          </a:ln>
        </p:spPr>
        <p:txBody>
          <a:bodyPr lIns="0" tIns="0" rIns="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ko-KR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1" name="object 12"/>
          <p:cNvSpPr txBox="1">
            <a:spLocks noChangeArrowheads="1"/>
          </p:cNvSpPr>
          <p:nvPr/>
        </p:nvSpPr>
        <p:spPr>
          <a:xfrm>
            <a:off x="4404656" y="4509120"/>
            <a:ext cx="4507990" cy="164619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>
            <a:solidFill>
              <a:schemeClr val="accent1"/>
            </a:solidFill>
            <a:miter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○ </a:t>
            </a:r>
            <a:r>
              <a:rPr kumimoji="0" lang="ko-KR" altLang="en-US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준      공</a:t>
            </a: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: 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2000</a:t>
            </a: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년</a:t>
            </a:r>
          </a:p>
          <a:p>
            <a:pPr marL="0" marR="0" lvl="0" indent="0" algn="l" defTabSz="457200" rtl="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○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면      적 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1050" b="0" i="0" u="none" strike="noStrike" kern="1200" cap="none" spc="5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약 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63,447</a:t>
            </a:r>
            <a:r>
              <a:rPr kumimoji="0" lang="ko-KR" altLang="en-US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㎡ 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(19,226</a:t>
            </a:r>
            <a:r>
              <a:rPr kumimoji="0" lang="ko-KR" altLang="en-US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평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)</a:t>
            </a:r>
          </a:p>
          <a:p>
            <a:pPr marL="0" marR="0" lvl="0" indent="0" algn="l" defTabSz="457200" rtl="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○ 생산능력 : 5만톤 / 년</a:t>
            </a:r>
          </a:p>
          <a:p>
            <a:pPr marL="0" marR="0" lvl="0" indent="0" algn="l" defTabSz="457200" rtl="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○ 주요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생산 </a:t>
            </a:r>
            <a:r>
              <a:rPr kumimoji="0" lang="ko-KR" altLang="en-US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도료 </a:t>
            </a: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제품</a:t>
            </a:r>
          </a:p>
          <a:p>
            <a:pPr marL="0" marR="0" lvl="0" indent="0" algn="l" defTabSz="457200" rtl="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</a:t>
            </a: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- 건축용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05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선</a:t>
            </a:r>
            <a:r>
              <a:rPr kumimoji="0" lang="ko-KR" altLang="ko-KR" sz="105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박용</a:t>
            </a:r>
            <a:r>
              <a:rPr kumimoji="0" lang="en-US" altLang="ko-KR" sz="105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ko-KR" sz="105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중</a:t>
            </a:r>
            <a:r>
              <a:rPr kumimoji="0" lang="ko-KR" altLang="en-US" sz="105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방</a:t>
            </a:r>
            <a:r>
              <a:rPr kumimoji="0" lang="ko-KR" altLang="ko-KR" sz="105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식용 </a:t>
            </a: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도료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등</a:t>
            </a:r>
          </a:p>
          <a:p>
            <a:pPr marL="0" marR="0" lvl="0" indent="0" algn="l" defTabSz="457200" rtl="0" eaLnBrk="0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457200" rtl="0" eaLnBrk="0" latinLnBrk="0" hangingPunct="0">
              <a:lnSpc>
                <a:spcPts val="15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○ </a:t>
            </a:r>
            <a:r>
              <a:rPr kumimoji="0" lang="ko-KR" altLang="en-US" sz="1050" b="1" i="0" u="none" strike="noStrike" kern="1200" cap="none" spc="0" normalizeH="0" baseline="0"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연구인력 </a:t>
            </a:r>
            <a:r>
              <a:rPr kumimoji="0" lang="en-US" altLang="ko-KR" sz="1050" b="1" i="0" u="none" strike="noStrike" kern="1200" cap="none" spc="0" normalizeH="0" baseline="0"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21</a:t>
            </a:r>
            <a:r>
              <a:rPr kumimoji="0" lang="ko-KR" altLang="en-US" sz="1050" b="1" i="0" u="none" strike="noStrike" kern="1200" cap="none" spc="0" normalizeH="0" baseline="0"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명</a:t>
            </a:r>
          </a:p>
          <a:p>
            <a:pPr marL="0" marR="0" lvl="0" indent="0" algn="l" defTabSz="457200" rtl="0" eaLnBrk="0" latinLnBrk="0" hangingPunct="0">
              <a:lnSpc>
                <a:spcPts val="15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○ 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MHI </a:t>
            </a:r>
            <a:r>
              <a:rPr kumimoji="0" lang="ko-KR" altLang="en-US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기술팀외 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</a:t>
            </a:r>
            <a:r>
              <a:rPr kumimoji="0" lang="ko-KR" altLang="en-US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개팀</a:t>
            </a:r>
            <a:endParaRPr kumimoji="0" lang="ko-KR" altLang="ko-KR" sz="105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1726" y="3774171"/>
            <a:ext cx="5630406" cy="30290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(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현재 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OEM 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생산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) </a:t>
            </a:r>
            <a:r>
              <a:rPr lang="ko-KR" altLang="en-US" sz="1400" b="1">
                <a:solidFill>
                  <a:srgbClr val="002060"/>
                </a:solidFill>
                <a:latin typeface="맑은 고딕"/>
              </a:rPr>
              <a:t>방오도료 생산 </a:t>
            </a:r>
            <a:r>
              <a:rPr lang="en-US" altLang="ko-KR" sz="1400" b="1">
                <a:solidFill>
                  <a:srgbClr val="002060"/>
                </a:solidFill>
                <a:latin typeface="맑은 고딕"/>
              </a:rPr>
              <a:t>--- &gt; </a:t>
            </a:r>
            <a:r>
              <a:rPr lang="ko-KR" altLang="en-US" sz="1400" b="1">
                <a:solidFill>
                  <a:srgbClr val="0070C0"/>
                </a:solidFill>
                <a:latin typeface="맑은 고딕"/>
              </a:rPr>
              <a:t>향후 </a:t>
            </a:r>
            <a:r>
              <a:rPr lang="en-US" altLang="ko-KR" sz="1400" b="1">
                <a:solidFill>
                  <a:srgbClr val="0070C0"/>
                </a:solidFill>
                <a:latin typeface="맑은 고딕"/>
              </a:rPr>
              <a:t>OEM </a:t>
            </a:r>
            <a:r>
              <a:rPr lang="ko-KR" altLang="en-US" sz="1400" b="1">
                <a:solidFill>
                  <a:srgbClr val="0070C0"/>
                </a:solidFill>
                <a:latin typeface="맑은 고딕"/>
              </a:rPr>
              <a:t>생산 지속</a:t>
            </a:r>
            <a:r>
              <a:rPr lang="en-US" altLang="ko-KR" sz="1400" b="1">
                <a:solidFill>
                  <a:srgbClr val="0070C0"/>
                </a:solidFill>
                <a:latin typeface="맑은 고딕"/>
              </a:rPr>
              <a:t> </a:t>
            </a:r>
            <a:endParaRPr lang="ko-KR" altLang="en-US" sz="1050">
              <a:solidFill>
                <a:srgbClr val="0070C0"/>
              </a:solidFill>
              <a:latin typeface="맑은 고딕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4452140" y="1812282"/>
          <a:ext cx="4460505" cy="1760732"/>
        </p:xfrm>
        <a:graphic>
          <a:graphicData uri="http://schemas.openxmlformats.org/drawingml/2006/table">
            <a:tbl>
              <a:tblPr/>
              <a:tblGrid>
                <a:gridCol w="10122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67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15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6195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설비</a:t>
                      </a:r>
                    </a:p>
                  </a:txBody>
                  <a:tcPr marL="17907" marR="17907" marT="17907" marB="17907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설비능력</a:t>
                      </a:r>
                      <a:r>
                        <a:rPr lang="en-US" altLang="ko-KR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톤</a:t>
                      </a:r>
                      <a:r>
                        <a:rPr lang="en-US" altLang="ko-KR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50" b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7907" marR="17907" marT="17907" marB="17907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수량</a:t>
                      </a:r>
                      <a:r>
                        <a:rPr lang="en-US" altLang="ko-KR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</a:t>
                      </a:r>
                      <a:r>
                        <a:rPr lang="en-US" altLang="ko-KR" sz="105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50" b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7907" marR="17907" marT="17907" marB="17907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6749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생산반응조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희석설비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저장설비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- 73.0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톤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- 54.5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톤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- 344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톤</a:t>
                      </a:r>
                      <a:endParaRPr lang="ko-KR" altLang="en-US" sz="1000" b="0" u="sng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- 12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 4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u="non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- 13</a:t>
                      </a:r>
                      <a:r>
                        <a:rPr lang="ko-KR" altLang="en-US" sz="1000" b="0" u="non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7788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defRPr/>
                      </a:pPr>
                      <a:r>
                        <a:rPr lang="ko-KR" altLang="en-US" sz="1000" b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기타설비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000" b="0" u="non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- Pilot</a:t>
                      </a:r>
                      <a:r>
                        <a:rPr lang="en-US" altLang="ko-KR" sz="1000" b="0" u="none" baseline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Plant 0.5</a:t>
                      </a:r>
                      <a:r>
                        <a:rPr lang="ko-KR" altLang="en-US" sz="1000" b="0" u="none" baseline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톤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- Dissolver(50Hp)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5</a:t>
                      </a:r>
                      <a:r>
                        <a:rPr lang="ko-KR" altLang="en-US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톤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Dissolver(100Hp)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5</a:t>
                      </a:r>
                      <a:r>
                        <a:rPr lang="ko-KR" altLang="en-US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톤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- Dissolver(100Hp)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3.5</a:t>
                      </a:r>
                      <a:r>
                        <a:rPr lang="ko-KR" altLang="en-US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톤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Dissolver(30Hp)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2</a:t>
                      </a:r>
                      <a:r>
                        <a:rPr lang="ko-KR" altLang="en-US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톤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다이노밀</a:t>
                      </a: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50L,</a:t>
                      </a:r>
                      <a:r>
                        <a:rPr lang="en-US" altLang="ko-KR" sz="1000" b="0" u="none" kern="1200" baseline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다이노밀</a:t>
                      </a: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30L, </a:t>
                      </a:r>
                      <a:r>
                        <a:rPr lang="ko-KR" altLang="en-US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샌드밀 </a:t>
                      </a:r>
                      <a:r>
                        <a:rPr lang="en-US" altLang="ko-KR" sz="1000" b="0" u="none" kern="120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30L</a:t>
                      </a:r>
                      <a:endParaRPr lang="ko-KR" altLang="en-US" sz="1000" b="0" u="non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50" b="0" u="non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26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800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(OEM) </a:t>
            </a: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도료 생산라인 구축 현황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생산 및 시설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6090" y="1125855"/>
            <a:ext cx="4402148" cy="301363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ko-KR" altLang="en-US" sz="1400" b="1">
                <a:solidFill>
                  <a:srgbClr val="0070C0"/>
                </a:solidFill>
                <a:latin typeface="+mj-ea"/>
                <a:ea typeface="+mj-ea"/>
              </a:rPr>
              <a:t>함안공장 </a:t>
            </a:r>
            <a:r>
              <a:rPr lang="en-US" altLang="ko-KR" sz="1400" b="1">
                <a:solidFill>
                  <a:srgbClr val="0070C0"/>
                </a:solidFill>
                <a:latin typeface="+mj-ea"/>
                <a:ea typeface="+mj-ea"/>
              </a:rPr>
              <a:t>: </a:t>
            </a:r>
            <a:r>
              <a:rPr lang="ko-KR" altLang="en-US" sz="1400" b="1">
                <a:solidFill>
                  <a:srgbClr val="0070C0"/>
                </a:solidFill>
                <a:latin typeface="+mj-ea"/>
                <a:ea typeface="+mj-ea"/>
              </a:rPr>
              <a:t>방오도료 생산라인 </a:t>
            </a:r>
            <a:r>
              <a:rPr lang="en-US" altLang="ko-KR" sz="1400" b="1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ko-KR" altLang="en-US" sz="1400" b="1">
                <a:solidFill>
                  <a:srgbClr val="0070C0"/>
                </a:solidFill>
                <a:latin typeface="+mj-ea"/>
                <a:ea typeface="+mj-ea"/>
              </a:rPr>
              <a:t>전체</a:t>
            </a:r>
            <a:r>
              <a:rPr lang="en-US" altLang="ko-KR" sz="1400" b="1">
                <a:solidFill>
                  <a:srgbClr val="0070C0"/>
                </a:solidFill>
                <a:latin typeface="+mj-ea"/>
                <a:ea typeface="+mj-ea"/>
              </a:rPr>
              <a:t>)</a:t>
            </a:r>
            <a:endParaRPr lang="ko-KR" altLang="en-US" sz="14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728346" y="2373594"/>
            <a:ext cx="453910" cy="216522"/>
            <a:chOff x="6195835" y="2490781"/>
            <a:chExt cx="453910" cy="216522"/>
          </a:xfrm>
        </p:grpSpPr>
        <p:sp>
          <p:nvSpPr>
            <p:cNvPr id="42" name="직사각형 41"/>
            <p:cNvSpPr/>
            <p:nvPr/>
          </p:nvSpPr>
          <p:spPr>
            <a:xfrm>
              <a:off x="6195835" y="2491859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b="1">
                  <a:solidFill>
                    <a:schemeClr val="bg1"/>
                  </a:solidFill>
                  <a:latin typeface="+mj-ea"/>
                </a:rPr>
                <a:t>Cu</a:t>
              </a:r>
              <a:r>
                <a:rPr lang="en-US" altLang="ko-KR" sz="800" b="1">
                  <a:solidFill>
                    <a:schemeClr val="bg1"/>
                  </a:solidFill>
                  <a:latin typeface="HY견명조"/>
                  <a:ea typeface="HY견명조"/>
                </a:rPr>
                <a:t>₂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375311" y="2490781"/>
              <a:ext cx="274434" cy="21544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b="1">
                  <a:solidFill>
                    <a:schemeClr val="bg1"/>
                  </a:solidFill>
                  <a:latin typeface="HY견명조"/>
                  <a:ea typeface="HY견명조"/>
                </a:rPr>
                <a:t>O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67"/>
          <p:cNvSpPr txBox="1"/>
          <p:nvPr/>
        </p:nvSpPr>
        <p:spPr>
          <a:xfrm>
            <a:off x="2999986" y="2628216"/>
            <a:ext cx="33855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200">
                <a:solidFill>
                  <a:schemeClr val="bg1"/>
                </a:solidFill>
                <a:latin typeface="굴림체"/>
                <a:ea typeface="굴림체"/>
              </a:rPr>
              <a:t>★</a:t>
            </a:r>
            <a:endParaRPr lang="ko-KR" altLang="en-US" sz="1200">
              <a:solidFill>
                <a:schemeClr val="bg1"/>
              </a:solidFill>
              <a:latin typeface="HY견명조"/>
              <a:ea typeface="HY견명조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738024" y="1140391"/>
            <a:ext cx="3571875" cy="2723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2) 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도료공장</a:t>
            </a: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대량</a:t>
            </a: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소량</a:t>
            </a: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) 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및 공장 자동화</a:t>
            </a:r>
          </a:p>
        </p:txBody>
      </p:sp>
      <p:pic>
        <p:nvPicPr>
          <p:cNvPr id="31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166652" y="4364976"/>
            <a:ext cx="3178042" cy="192154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2" name="직사각형 31"/>
          <p:cNvSpPr/>
          <p:nvPr/>
        </p:nvSpPr>
        <p:spPr>
          <a:xfrm>
            <a:off x="615925" y="3951332"/>
            <a:ext cx="3832225" cy="2697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1) 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원료저장 </a:t>
            </a: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TANK</a:t>
            </a:r>
            <a:endParaRPr lang="ko-KR" altLang="en-US" sz="1200" b="1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981923" y="3933056"/>
            <a:ext cx="3506787" cy="2697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200" b="1">
                <a:solidFill>
                  <a:srgbClr val="002060"/>
                </a:solidFill>
                <a:latin typeface="+mn-ea"/>
              </a:rPr>
              <a:t>3) </a:t>
            </a:r>
            <a:r>
              <a:rPr lang="ko-KR" altLang="en-US" sz="1200" b="1">
                <a:solidFill>
                  <a:srgbClr val="002060"/>
                </a:solidFill>
                <a:latin typeface="+mn-ea"/>
              </a:rPr>
              <a:t>제품 저장 창고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004950" y="4554166"/>
            <a:ext cx="196582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공정제어 및 모니터링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7156948" y="1916832"/>
            <a:ext cx="2259754" cy="187748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6040073" y="1528670"/>
            <a:ext cx="2368516" cy="1972337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3998439" y="2984517"/>
            <a:ext cx="2033377" cy="152460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8" name="Picture 1"/>
          <p:cNvPicPr>
            <a:picLocks noChangeAspect="1" noChangeArrowheads="1"/>
          </p:cNvPicPr>
          <p:nvPr/>
        </p:nvPicPr>
        <p:blipFill rotWithShape="1">
          <a:blip r:embed="rId8" cstate="print"/>
          <a:srcRect/>
          <a:stretch>
            <a:fillRect/>
          </a:stretch>
        </p:blipFill>
        <p:spPr>
          <a:xfrm>
            <a:off x="703734" y="4275056"/>
            <a:ext cx="3168352" cy="196225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703734" y="1518713"/>
            <a:ext cx="3312368" cy="219831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27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800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향후 인력 계획</a:t>
            </a:r>
            <a:endParaRPr lang="ko-KR" altLang="en-US">
              <a:solidFill>
                <a:srgbClr val="002060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생산 및 시설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8167685" y="1412776"/>
            <a:ext cx="1152128" cy="2521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50" b="0" i="0" u="none" strike="noStrike" kern="1200" cap="none" spc="0" normalizeH="0" baseline="0"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단위</a:t>
            </a:r>
            <a:r>
              <a:rPr kumimoji="0" lang="en-US" altLang="ko-KR" sz="1050" b="0" i="0" u="none" strike="noStrike" kern="1200" cap="none" spc="0" normalizeH="0" baseline="0"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:</a:t>
            </a:r>
            <a:r>
              <a:rPr lang="ko-KR" altLang="en-US" sz="1000">
                <a:solidFill>
                  <a:sysClr val="windowText" lastClr="000000"/>
                </a:solidFill>
                <a:latin typeface="Calibri"/>
                <a:ea typeface="맑은 고딕"/>
              </a:rPr>
              <a:t>명</a:t>
            </a:r>
            <a:r>
              <a:rPr kumimoji="0" lang="en-US" altLang="ko-KR" sz="1000" b="0" i="0" u="none" strike="noStrike" kern="1200" cap="none" spc="0" normalizeH="0" baseline="0"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89023000"/>
              </p:ext>
            </p:extLst>
          </p:nvPr>
        </p:nvGraphicFramePr>
        <p:xfrm>
          <a:off x="558801" y="1772816"/>
          <a:ext cx="8785892" cy="42484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02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5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551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551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512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551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80968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   구    분</a:t>
                      </a:r>
                      <a:endParaRPr lang="ko-KR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2025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07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R &amp; 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72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u="none" strike="noStrike">
                          <a:effectLst/>
                          <a:latin typeface="+mn-ea"/>
                          <a:ea typeface="+mn-ea"/>
                        </a:rPr>
                        <a:t>생산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131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u="none" strike="noStrike">
                          <a:effectLst/>
                          <a:latin typeface="+mn-ea"/>
                          <a:ea typeface="+mn-ea"/>
                        </a:rPr>
                        <a:t>판매관리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93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계</a:t>
                      </a:r>
                      <a:endParaRPr lang="ko-KR" altLang="en-US" sz="1600" b="0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28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800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손익계산서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재무제표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20558" y="1177696"/>
            <a:ext cx="12479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( </a:t>
            </a:r>
            <a:r>
              <a:rPr kumimoji="0" lang="ko-KR" altLang="en-US" sz="90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단위</a:t>
            </a:r>
            <a:r>
              <a:rPr kumimoji="0" lang="en-US" altLang="ko-KR" sz="90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:</a:t>
            </a:r>
            <a:r>
              <a:rPr kumimoji="0" lang="ko-KR" altLang="en-US" sz="90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백만원</a:t>
            </a:r>
            <a:r>
              <a:rPr kumimoji="0" lang="en-US" altLang="ko-KR" sz="100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0" lang="ko-KR" altLang="en-US" sz="10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16609425"/>
              </p:ext>
            </p:extLst>
          </p:nvPr>
        </p:nvGraphicFramePr>
        <p:xfrm>
          <a:off x="558800" y="1484783"/>
          <a:ext cx="8785891" cy="4608506"/>
        </p:xfrm>
        <a:graphic>
          <a:graphicData uri="http://schemas.openxmlformats.org/drawingml/2006/table">
            <a:tbl>
              <a:tblPr/>
              <a:tblGrid>
                <a:gridCol w="29338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8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86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86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868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573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93504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과        목 </a:t>
                      </a:r>
                    </a:p>
                  </a:txBody>
                  <a:tcPr marL="7551" marR="7551" marT="6971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</a:t>
                      </a:r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Ⅰ.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매 출 액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6,434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12,924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14,633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16,567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18,757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Ⅱ.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매 출 원 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4,032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6,542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7,316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8,283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9,379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Ⅲ.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매 출 총 이 익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2,402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6,382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7,316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8,283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9,379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Ⅳ.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 매 비 와 관 리 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369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598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1,201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1,321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1,373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Ⅴ.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 업 이 익</a:t>
                      </a: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2,033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5,784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6,115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6,962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8,005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Ⅶ.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 업 외 비 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560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576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488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자 비 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560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576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488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잡  손  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Ⅷ.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 상 이 익</a:t>
                      </a: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2,017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5,784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5,555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6,386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7,517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Ⅸ.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 별 이 익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1,400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Ⅹ.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 별 손 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0317" marR="10317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XI 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법 인 세 비 용 차 감 전 순 이 익</a:t>
                      </a: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2,017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7,184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5,555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6,386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7,517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XII 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법 인 세  등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323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1,149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889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1,022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1,203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9643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ⅩⅢ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당 기 순 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17" marR="10317" marT="9525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1,694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6,035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4,666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5,365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6,314 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29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800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대차대조표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재무제표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76639586"/>
              </p:ext>
            </p:extLst>
          </p:nvPr>
        </p:nvGraphicFramePr>
        <p:xfrm>
          <a:off x="584422" y="1428736"/>
          <a:ext cx="8760272" cy="4714913"/>
        </p:xfrm>
        <a:graphic>
          <a:graphicData uri="http://schemas.openxmlformats.org/drawingml/2006/table">
            <a:tbl>
              <a:tblPr/>
              <a:tblGrid>
                <a:gridCol w="25626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9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95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395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3953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395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20210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 과        목 </a:t>
                      </a:r>
                    </a:p>
                  </a:txBody>
                  <a:tcPr marL="7551" marR="7551" marT="6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2025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6072" marR="6072" marT="5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자                        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Ⅰ.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 동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4,526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12,391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15,143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17,813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18,328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(1)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당 좌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3,736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11,149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13,751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16,238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16,544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(2)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재 고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789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1,242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1,392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1,576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1,784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Ⅱ.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고 정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2,592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16,329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18,069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19,605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19,433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　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(2)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 형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8,685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8,490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8,199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7,980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　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(3)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무 형 자 산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자      산      총      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7,118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28,720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33,212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37,418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37,760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부                        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Ⅰ.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 동 부 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2,097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4,371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5,559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6,897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7,935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Ⅱ.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고 정 부 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12,620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11,458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9,462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5,452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부      채      총      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2,424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16,991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17,017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16,359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13,386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자                        본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Ⅰ.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 본 금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Ⅱ.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 본 잉 여 금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Ⅲ.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 익 잉 여 금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1,694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7,729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12,195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17,059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20,374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Ⅳ.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 본 조 정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자      본      총      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4,694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11,729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16,195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21,059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24,374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26037">
                <a:tc>
                  <a:txBody>
                    <a:bodyPr/>
                    <a:lstStyle>
                      <a:lvl1pPr marL="0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14726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829452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244178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658904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073631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488357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903083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317809" algn="l" defTabSz="829452" rtl="0" eaLnBrk="1" latinLnBrk="0" hangingPunct="1">
                        <a:defRPr sz="163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부  채  와  자  본  총  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0317" marR="10317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7,118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28,720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33,212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37,418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37,760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168762" y="1124744"/>
            <a:ext cx="1247940" cy="235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( </a:t>
            </a:r>
            <a:r>
              <a:rPr kumimoji="0" lang="ko-KR" altLang="en-US" sz="100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단위</a:t>
            </a:r>
            <a:r>
              <a:rPr kumimoji="0" lang="en-US" altLang="ko-KR" sz="100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:</a:t>
            </a:r>
            <a:r>
              <a:rPr kumimoji="0" lang="ko-KR" altLang="en-US" sz="100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백만원</a:t>
            </a:r>
            <a:r>
              <a:rPr kumimoji="0" lang="en-US" altLang="ko-KR" sz="100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0" lang="ko-KR" altLang="en-US" sz="10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회사 소개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488" y="357166"/>
            <a:ext cx="3751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회사 개요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897109" y="4365104"/>
            <a:ext cx="1390305" cy="272451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재무 현황</a:t>
            </a:r>
          </a:p>
        </p:txBody>
      </p:sp>
      <p:sp>
        <p:nvSpPr>
          <p:cNvPr id="29" name="TextBox 47"/>
          <p:cNvSpPr txBox="1"/>
          <p:nvPr/>
        </p:nvSpPr>
        <p:spPr>
          <a:xfrm>
            <a:off x="8048550" y="4653716"/>
            <a:ext cx="1197744" cy="21544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 b="0"/>
              <a:t>( </a:t>
            </a:r>
            <a:r>
              <a:rPr lang="ko-KR" altLang="en-US" sz="800" b="0"/>
              <a:t>단위</a:t>
            </a:r>
            <a:r>
              <a:rPr lang="en-US" altLang="ko-KR" sz="800" b="0"/>
              <a:t>:</a:t>
            </a:r>
            <a:r>
              <a:rPr lang="ko-KR" altLang="en-US" sz="800" b="0"/>
              <a:t>천원 </a:t>
            </a:r>
            <a:r>
              <a:rPr lang="en-US" altLang="ko-KR" sz="800" b="0"/>
              <a:t>)</a:t>
            </a:r>
            <a:endParaRPr lang="ko-KR" altLang="en-US" sz="800" b="0"/>
          </a:p>
        </p:txBody>
      </p:sp>
      <p:sp>
        <p:nvSpPr>
          <p:cNvPr id="46" name="직사각형 45"/>
          <p:cNvSpPr/>
          <p:nvPr/>
        </p:nvSpPr>
        <p:spPr>
          <a:xfrm>
            <a:off x="775742" y="2636912"/>
            <a:ext cx="1613181" cy="273353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Mission &amp; Slogan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7223" y="3252334"/>
            <a:ext cx="4136582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3333FF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3333FF"/>
                </a:solidFill>
                <a:latin typeface="+mj-ea"/>
                <a:ea typeface="+mj-ea"/>
              </a:rPr>
              <a:t>바다</a:t>
            </a:r>
            <a:r>
              <a:rPr lang="en-US" altLang="ko-KR" sz="1200" b="1">
                <a:solidFill>
                  <a:srgbClr val="3333FF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latin typeface="+mj-ea"/>
                <a:ea typeface="+mj-ea"/>
              </a:rPr>
              <a:t>는 생명입니다</a:t>
            </a:r>
            <a:r>
              <a:rPr lang="en-US" altLang="ko-KR" sz="1200" b="1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>
                <a:latin typeface="+mj-ea"/>
                <a:ea typeface="+mj-ea"/>
              </a:rPr>
              <a:t>우리의 </a:t>
            </a:r>
            <a:r>
              <a:rPr lang="en-US" altLang="ko-KR" sz="1200" b="1">
                <a:solidFill>
                  <a:srgbClr val="3333FF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3333FF"/>
                </a:solidFill>
                <a:latin typeface="+mj-ea"/>
                <a:ea typeface="+mj-ea"/>
              </a:rPr>
              <a:t>바다</a:t>
            </a:r>
            <a:r>
              <a:rPr lang="en-US" altLang="ko-KR" sz="1200" b="1">
                <a:solidFill>
                  <a:srgbClr val="3333FF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solidFill>
                  <a:srgbClr val="3333FF"/>
                </a:solidFill>
                <a:latin typeface="+mj-ea"/>
                <a:ea typeface="+mj-ea"/>
              </a:rPr>
              <a:t>  </a:t>
            </a:r>
            <a:r>
              <a:rPr lang="en-US" altLang="ko-KR" sz="1200" b="1">
                <a:solidFill>
                  <a:srgbClr val="008000"/>
                </a:solidFill>
                <a:latin typeface="+mj-ea"/>
                <a:ea typeface="+mj-ea"/>
              </a:rPr>
              <a:t>ECOWAVE</a:t>
            </a:r>
            <a:r>
              <a:rPr lang="ko-KR" altLang="en-US" sz="1200" b="1">
                <a:latin typeface="+mj-ea"/>
                <a:ea typeface="+mj-ea"/>
              </a:rPr>
              <a:t>의 </a:t>
            </a:r>
            <a:r>
              <a:rPr lang="en-US" altLang="ko-KR" sz="1200" b="1">
                <a:solidFill>
                  <a:srgbClr val="008000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008000"/>
                </a:solidFill>
                <a:latin typeface="+mj-ea"/>
                <a:ea typeface="+mj-ea"/>
              </a:rPr>
              <a:t>녹색기술</a:t>
            </a:r>
            <a:r>
              <a:rPr lang="en-US" altLang="ko-KR" sz="1200" b="1">
                <a:solidFill>
                  <a:srgbClr val="008000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latin typeface="+mj-ea"/>
                <a:ea typeface="+mj-ea"/>
              </a:rPr>
              <a:t>로 지키겠습니다</a:t>
            </a:r>
            <a:r>
              <a:rPr lang="en-US" altLang="ko-KR" sz="1200" b="1">
                <a:latin typeface="+mj-ea"/>
                <a:ea typeface="+mj-ea"/>
              </a:rPr>
              <a:t>.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0240" y="1214422"/>
            <a:ext cx="742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환경친화적인 글로벌 수준의 「방오수지</a:t>
            </a:r>
            <a:r>
              <a:rPr lang="en-US" altLang="ko-KR">
                <a:latin typeface="+mj-ea"/>
                <a:ea typeface="+mj-ea"/>
              </a:rPr>
              <a:t>(SPC+</a:t>
            </a:r>
            <a:r>
              <a:rPr lang="ko-KR" altLang="en-US">
                <a:latin typeface="+mj-ea"/>
                <a:ea typeface="+mj-ea"/>
              </a:rPr>
              <a:t>실릴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」 전문기업 </a:t>
            </a:r>
            <a:r>
              <a:rPr lang="en-US" altLang="ko-KR">
                <a:latin typeface="+mj-ea"/>
                <a:ea typeface="+mj-ea"/>
              </a:rPr>
              <a:t>“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1617" y="1857364"/>
            <a:ext cx="8743801" cy="60529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  <a:defRPr/>
            </a:pPr>
            <a:r>
              <a:rPr lang="en-US" altLang="ko-KR" sz="1200" b="1">
                <a:solidFill>
                  <a:srgbClr val="0070C0"/>
                </a:solidFill>
                <a:latin typeface="+mj-ea"/>
                <a:ea typeface="+mj-ea"/>
              </a:rPr>
              <a:t>2017</a:t>
            </a:r>
            <a:r>
              <a:rPr lang="ko-KR" altLang="en-US" sz="1200" b="1">
                <a:solidFill>
                  <a:srgbClr val="0070C0"/>
                </a:solidFill>
                <a:latin typeface="+mj-ea"/>
                <a:ea typeface="+mj-ea"/>
              </a:rPr>
              <a:t>년 창업</a:t>
            </a:r>
            <a:r>
              <a:rPr lang="ko-KR" altLang="en-US" sz="1200" b="1">
                <a:latin typeface="+mj-ea"/>
                <a:ea typeface="+mj-ea"/>
              </a:rPr>
              <a:t>이래 환경친화적인 </a:t>
            </a:r>
            <a:r>
              <a:rPr lang="en-US" altLang="ko-KR" sz="1200" b="1">
                <a:solidFill>
                  <a:srgbClr val="C00000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C00000"/>
                </a:solidFill>
                <a:latin typeface="+mj-ea"/>
                <a:ea typeface="+mj-ea"/>
              </a:rPr>
              <a:t>방오수지</a:t>
            </a:r>
            <a:r>
              <a:rPr lang="en-US" altLang="ko-KR" sz="1200" b="1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200" b="1">
                <a:solidFill>
                  <a:srgbClr val="C00000"/>
                </a:solidFill>
                <a:latin typeface="+mj-ea"/>
                <a:ea typeface="+mj-ea"/>
              </a:rPr>
              <a:t>도료</a:t>
            </a:r>
            <a:r>
              <a:rPr lang="en-US" altLang="ko-KR" sz="1200" b="1">
                <a:solidFill>
                  <a:srgbClr val="C00000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latin typeface="+mj-ea"/>
                <a:ea typeface="+mj-ea"/>
              </a:rPr>
              <a:t>의 연구개발</a:t>
            </a:r>
            <a:r>
              <a:rPr lang="en-US" altLang="ko-KR" sz="1200" b="1">
                <a:latin typeface="+mj-ea"/>
                <a:ea typeface="+mj-ea"/>
              </a:rPr>
              <a:t>(R&amp;D)</a:t>
            </a:r>
            <a:r>
              <a:rPr lang="ko-KR" altLang="en-US" sz="1200" b="1">
                <a:latin typeface="+mj-ea"/>
                <a:ea typeface="+mj-ea"/>
              </a:rPr>
              <a:t>을 통하여 지속적인 </a:t>
            </a:r>
            <a:r>
              <a:rPr lang="en-US" altLang="ko-KR" sz="1200" b="1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0070C0"/>
                </a:solidFill>
                <a:latin typeface="+mj-ea"/>
                <a:ea typeface="+mj-ea"/>
              </a:rPr>
              <a:t>성능개선</a:t>
            </a:r>
            <a:r>
              <a:rPr lang="en-US" altLang="ko-KR" sz="1200" b="1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latin typeface="+mj-ea"/>
                <a:ea typeface="+mj-ea"/>
              </a:rPr>
              <a:t>과 </a:t>
            </a:r>
            <a:r>
              <a:rPr lang="en-US" altLang="ko-KR" sz="1200" b="1">
                <a:solidFill>
                  <a:srgbClr val="0070C0"/>
                </a:solidFill>
                <a:latin typeface="+mj-ea"/>
                <a:ea typeface="+mj-ea"/>
              </a:rPr>
              <a:t>“</a:t>
            </a:r>
            <a:r>
              <a:rPr lang="ko-KR" altLang="en-US" sz="1200" b="1">
                <a:solidFill>
                  <a:srgbClr val="0070C0"/>
                </a:solidFill>
                <a:latin typeface="+mj-ea"/>
                <a:ea typeface="+mj-ea"/>
              </a:rPr>
              <a:t>품질만족</a:t>
            </a:r>
            <a:r>
              <a:rPr lang="en-US" altLang="ko-KR" sz="1200" b="1">
                <a:solidFill>
                  <a:srgbClr val="0070C0"/>
                </a:solidFill>
                <a:latin typeface="+mj-ea"/>
                <a:ea typeface="+mj-ea"/>
              </a:rPr>
              <a:t>”</a:t>
            </a:r>
            <a:r>
              <a:rPr lang="ko-KR" altLang="en-US" sz="1200" b="1">
                <a:latin typeface="+mj-ea"/>
                <a:ea typeface="+mj-ea"/>
              </a:rPr>
              <a:t>을 위하여  매진하고 있는 </a:t>
            </a:r>
            <a:r>
              <a:rPr lang="en-US" altLang="ko-KR" sz="1200" b="1">
                <a:latin typeface="+mj-ea"/>
                <a:ea typeface="+mj-ea"/>
              </a:rPr>
              <a:t>&lt;</a:t>
            </a:r>
            <a:r>
              <a:rPr lang="ko-KR" altLang="en-US" sz="1200" b="1">
                <a:latin typeface="+mj-ea"/>
                <a:ea typeface="+mj-ea"/>
              </a:rPr>
              <a:t>전문 벤처</a:t>
            </a:r>
            <a:r>
              <a:rPr lang="en-US" altLang="ko-KR" sz="1200" b="1">
                <a:latin typeface="+mj-ea"/>
                <a:ea typeface="+mj-ea"/>
              </a:rPr>
              <a:t>&gt;</a:t>
            </a:r>
            <a:r>
              <a:rPr lang="ko-KR" altLang="en-US" sz="1200" b="1">
                <a:latin typeface="+mj-ea"/>
                <a:ea typeface="+mj-ea"/>
              </a:rPr>
              <a:t> 기업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75742" y="4149080"/>
            <a:ext cx="1613181" cy="27241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CEO Profile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952207" y="3068960"/>
          <a:ext cx="4248469" cy="93122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107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767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249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04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회사명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㈜에코웨이브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주요 사업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방오수지</a:t>
                      </a:r>
                      <a:r>
                        <a:rPr lang="en-US" altLang="ko-KR" sz="1100" b="0">
                          <a:latin typeface="+mj-ea"/>
                          <a:ea typeface="+mj-ea"/>
                        </a:rPr>
                        <a:t>/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도료 제조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4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대표이사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안성민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200" b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4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설립일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0">
                          <a:latin typeface="+mj-ea"/>
                          <a:ea typeface="+mj-ea"/>
                        </a:rPr>
                        <a:t>2017</a:t>
                      </a:r>
                      <a:r>
                        <a:rPr lang="ko-KR" altLang="en-US" sz="1100" b="0">
                          <a:latin typeface="+mj-ea"/>
                          <a:ea typeface="+mj-ea"/>
                        </a:rPr>
                        <a:t>년 </a:t>
                      </a:r>
                      <a:r>
                        <a:rPr lang="en-US" altLang="ko-KR" sz="1100" b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100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latin typeface="+mj-ea"/>
                          <a:ea typeface="+mj-ea"/>
                        </a:rPr>
                        <a:t>임직원수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100" b="0">
                          <a:latin typeface="+mj-ea"/>
                          <a:ea typeface="+mj-ea"/>
                        </a:rPr>
                        <a:t>명</a:t>
                      </a:r>
                    </a:p>
                  </a:txBody>
                  <a:tcPr marL="99044" marR="99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924101" y="2636912"/>
            <a:ext cx="1396257" cy="27334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회사 일반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54831" y="5283293"/>
            <a:ext cx="1533279" cy="59397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  <a:buFont typeface="Arial"/>
              <a:buChar char="•"/>
              <a:defRPr/>
            </a:pPr>
            <a:r>
              <a:rPr lang="ko-KR" altLang="en-US" sz="1100">
                <a:latin typeface="+mj-ea"/>
                <a:ea typeface="+mj-ea"/>
              </a:rPr>
              <a:t> 대표이사 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안성민</a:t>
            </a:r>
          </a:p>
          <a:p>
            <a:pPr>
              <a:lnSpc>
                <a:spcPts val="2000"/>
              </a:lnSpc>
              <a:buFont typeface="Arial"/>
              <a:buChar char="•"/>
              <a:defRPr/>
            </a:pPr>
            <a:r>
              <a:rPr lang="en-US" altLang="ko-KR" sz="1100">
                <a:latin typeface="+mj-ea"/>
                <a:ea typeface="+mj-ea"/>
              </a:rPr>
              <a:t> (</a:t>
            </a:r>
            <a:r>
              <a:rPr lang="ko-KR" altLang="en-US" sz="1100">
                <a:latin typeface="+mj-ea"/>
                <a:ea typeface="+mj-ea"/>
              </a:rPr>
              <a:t>전</a:t>
            </a:r>
            <a:r>
              <a:rPr lang="en-US" altLang="ko-KR" sz="1100">
                <a:latin typeface="+mj-ea"/>
                <a:ea typeface="+mj-ea"/>
              </a:rPr>
              <a:t>)MEP Korea </a:t>
            </a:r>
            <a:r>
              <a:rPr lang="ko-KR" altLang="en-US" sz="1100">
                <a:latin typeface="+mj-ea"/>
                <a:ea typeface="+mj-ea"/>
              </a:rPr>
              <a:t>대표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4927539" y="2910251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927540" y="4643135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841349" y="2906467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841348" y="4421495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51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3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pic>
        <p:nvPicPr>
          <p:cNvPr id="25" name="_x119553736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919758" y="4551069"/>
            <a:ext cx="1224137" cy="1542227"/>
          </a:xfrm>
          <a:prstGeom prst="rect">
            <a:avLst/>
          </a:prstGeom>
          <a:noFill/>
        </p:spPr>
      </p:pic>
      <p:graphicFrame>
        <p:nvGraphicFramePr>
          <p:cNvPr id="28" name="표 3">
            <a:extLst>
              <a:ext uri="{FF2B5EF4-FFF2-40B4-BE49-F238E27FC236}">
                <a16:creationId xmlns:a16="http://schemas.microsoft.com/office/drawing/2014/main" xmlns="" id="{2BF394BB-FFFC-4ADE-A08E-CD6421D07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8237526"/>
              </p:ext>
            </p:extLst>
          </p:nvPr>
        </p:nvGraphicFramePr>
        <p:xfrm>
          <a:off x="4952206" y="4885284"/>
          <a:ext cx="4248468" cy="1368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117">
                  <a:extLst>
                    <a:ext uri="{9D8B030D-6E8A-4147-A177-3AD203B41FA5}">
                      <a16:colId xmlns:a16="http://schemas.microsoft.com/office/drawing/2014/main" xmlns="" val="4000587897"/>
                    </a:ext>
                  </a:extLst>
                </a:gridCol>
                <a:gridCol w="1062117">
                  <a:extLst>
                    <a:ext uri="{9D8B030D-6E8A-4147-A177-3AD203B41FA5}">
                      <a16:colId xmlns:a16="http://schemas.microsoft.com/office/drawing/2014/main" xmlns="" val="2173758630"/>
                    </a:ext>
                  </a:extLst>
                </a:gridCol>
                <a:gridCol w="1062117">
                  <a:extLst>
                    <a:ext uri="{9D8B030D-6E8A-4147-A177-3AD203B41FA5}">
                      <a16:colId xmlns:a16="http://schemas.microsoft.com/office/drawing/2014/main" xmlns="" val="1036162724"/>
                    </a:ext>
                  </a:extLst>
                </a:gridCol>
                <a:gridCol w="1062117">
                  <a:extLst>
                    <a:ext uri="{9D8B030D-6E8A-4147-A177-3AD203B41FA5}">
                      <a16:colId xmlns:a16="http://schemas.microsoft.com/office/drawing/2014/main" xmlns="" val="3616286845"/>
                    </a:ext>
                  </a:extLst>
                </a:gridCol>
              </a:tblGrid>
              <a:tr h="342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2018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2019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(11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2560986"/>
                  </a:ext>
                </a:extLst>
              </a:tr>
              <a:tr h="342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매출액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5,810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280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114,000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88191095"/>
                  </a:ext>
                </a:extLst>
              </a:tr>
              <a:tr h="342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자산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130,216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338,095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351,000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5394984"/>
                  </a:ext>
                </a:extLst>
              </a:tr>
              <a:tr h="342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자본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60,000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400,000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599,000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4178443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BE1BB7DF-4139-4EAE-83DB-8129CAEE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4767409-B5EC-485A-ACBD-FC0E2135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7B5C1E9-26E7-438B-AEE4-484376521685}"/>
              </a:ext>
            </a:extLst>
          </p:cNvPr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>
            <a:spLocks/>
          </p:cNvSpPr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 smtClean="0">
                <a:solidFill>
                  <a:schemeClr val="tx1"/>
                </a:solidFill>
                <a:latin typeface="+mj-ea"/>
                <a:ea typeface="+mj-ea"/>
              </a:rPr>
              <a:pPr algn="ctr"/>
              <a:t>30</a:t>
            </a:fld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200" dirty="0">
                <a:solidFill>
                  <a:srgbClr val="00B05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3D94E14-1697-4EB8-AB6C-CD14E52888B3}"/>
              </a:ext>
            </a:extLst>
          </p:cNvPr>
          <p:cNvSpPr txBox="1"/>
          <p:nvPr/>
        </p:nvSpPr>
        <p:spPr>
          <a:xfrm>
            <a:off x="558800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소요 자금 및 투자제안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F0475C-42B0-4306-A3EB-2617152E799A}"/>
              </a:ext>
            </a:extLst>
          </p:cNvPr>
          <p:cNvSpPr txBox="1"/>
          <p:nvPr/>
        </p:nvSpPr>
        <p:spPr>
          <a:xfrm>
            <a:off x="7023908" y="142853"/>
            <a:ext cx="2880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추정 소요자금 및 투자제안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77291245"/>
              </p:ext>
            </p:extLst>
          </p:nvPr>
        </p:nvGraphicFramePr>
        <p:xfrm>
          <a:off x="559718" y="1397651"/>
          <a:ext cx="8784307" cy="4767651"/>
        </p:xfrm>
        <a:graphic>
          <a:graphicData uri="http://schemas.openxmlformats.org/drawingml/2006/table">
            <a:tbl>
              <a:tblPr/>
              <a:tblGrid>
                <a:gridCol w="1407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640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2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58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173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6394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구   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소요자금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비 고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6002">
                <a:tc rowSpan="1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시설</a:t>
                      </a:r>
                    </a:p>
                  </a:txBody>
                  <a:tcPr marL="5806" marR="5806" marT="5806" marB="0" vert="eaVert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토   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3,620 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건   물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3,700 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제조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사무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저장고 세금 설계감리 포함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기반시설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2,300 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야외콘크리트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9,620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23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생산시설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가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Resin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제조설비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반응기 등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연구시설 포함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)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반자동 설비</a:t>
                      </a:r>
                      <a:endParaRPr lang="en-US" altLang="ko-KR" sz="10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나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복합수지제조설비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분산기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</a:rPr>
                        <a:t> 등 </a:t>
                      </a:r>
                      <a:r>
                        <a:rPr lang="ko-KR" altLang="en-US" sz="1000" b="1" i="0" u="none" strike="noStrike" baseline="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반자동설비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다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공용설비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돋움"/>
                        </a:rPr>
                        <a:t>전기공사 및 공용 설비</a:t>
                      </a:r>
                    </a:p>
                  </a:txBody>
                  <a:tcPr marL="5806" marR="5806" marT="58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라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기계장치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크레인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1" i="0" u="none" strike="noStrike" dirty="0" err="1">
                          <a:solidFill>
                            <a:schemeClr val="tx1"/>
                          </a:solidFill>
                          <a:latin typeface="맑은 고딕"/>
                        </a:rPr>
                        <a:t>수전설비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 외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59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3,720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94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5.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차량운반구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56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가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영업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지게차 등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520 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6.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집기비품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400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책상 및 비품 </a:t>
                      </a:r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SW,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식당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794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0600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시설자금 합계</a:t>
                      </a:r>
                    </a:p>
                  </a:txBody>
                  <a:tcPr marL="5806" marR="5806" marT="58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14,260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0600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운 전</a:t>
                      </a:r>
                    </a:p>
                  </a:txBody>
                  <a:tcPr marL="5806" marR="5806" marT="5806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판매비와 관리비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　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 판매관리비 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(6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endParaRPr lang="en-US" altLang="ko-KR" sz="1000" b="1" i="0" u="none" strike="noStrike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060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재료구입비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원재료 및 가공비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(6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76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마케팅비용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홈페이지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 Sales</a:t>
                      </a:r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</a:rPr>
                        <a:t> Kit 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</a:rPr>
                        <a:t>및 해외마케팅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등</a:t>
                      </a:r>
                    </a:p>
                  </a:txBody>
                  <a:tcPr marL="5806" marR="5806" marT="58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76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4.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R&amp;D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자금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이자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세금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수수료</a:t>
                      </a:r>
                    </a:p>
                  </a:txBody>
                  <a:tcPr marL="5806" marR="5806" marT="58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20600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운전자금 합계</a:t>
                      </a:r>
                    </a:p>
                  </a:txBody>
                  <a:tcPr marL="5806" marR="5806" marT="58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20600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총 소요자금 합계</a:t>
                      </a:r>
                    </a:p>
                  </a:txBody>
                  <a:tcPr marL="5806" marR="5806" marT="58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16,142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06" marR="5806" marT="58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6D17D2D-C35B-41EF-BC69-515D3E1EC482}"/>
              </a:ext>
            </a:extLst>
          </p:cNvPr>
          <p:cNvSpPr txBox="1"/>
          <p:nvPr/>
        </p:nvSpPr>
        <p:spPr>
          <a:xfrm>
            <a:off x="8095478" y="1058560"/>
            <a:ext cx="1247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단위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</a:t>
            </a:r>
            <a:r>
              <a:rPr kumimoji="0" lang="ko-KR" altLang="en-US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백만원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4756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31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800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예상 </a:t>
            </a:r>
            <a:r>
              <a:rPr lang="ko-KR" altLang="en-US" sz="2800" b="1" dirty="0" smtClean="0">
                <a:solidFill>
                  <a:srgbClr val="002060"/>
                </a:solidFill>
                <a:latin typeface="+mj-ea"/>
              </a:rPr>
              <a:t>기업 가치</a:t>
            </a:r>
            <a:endParaRPr lang="ko-KR" altLang="en-US" sz="2800" b="1" dirty="0">
              <a:solidFill>
                <a:srgbClr val="002060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3908" y="142853"/>
            <a:ext cx="2880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추정 소요자금 및 투자제안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95478" y="1058560"/>
            <a:ext cx="12479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5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ko-KR" altLang="en-US" sz="105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단위</a:t>
            </a:r>
            <a:r>
              <a:rPr kumimoji="0" lang="en-US" altLang="ko-KR" sz="105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:</a:t>
            </a:r>
            <a:r>
              <a:rPr kumimoji="0" lang="ko-KR" altLang="en-US" sz="105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백만원</a:t>
            </a:r>
            <a:r>
              <a:rPr kumimoji="0" lang="en-US" altLang="ko-KR" sz="105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0" lang="ko-KR" altLang="en-US" sz="105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7711497"/>
              </p:ext>
            </p:extLst>
          </p:nvPr>
        </p:nvGraphicFramePr>
        <p:xfrm>
          <a:off x="558800" y="1428734"/>
          <a:ext cx="8785225" cy="4736564"/>
        </p:xfrm>
        <a:graphic>
          <a:graphicData uri="http://schemas.openxmlformats.org/drawingml/2006/table">
            <a:tbl>
              <a:tblPr/>
              <a:tblGrid>
                <a:gridCol w="1906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06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84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89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890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164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704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85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구    분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당사</a:t>
                      </a:r>
                      <a:r>
                        <a:rPr lang="en-US" altLang="ko-KR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(2024</a:t>
                      </a:r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년기준</a:t>
                      </a:r>
                      <a:r>
                        <a:rPr lang="en-US" altLang="ko-KR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KCC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노루페인트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조광페인트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삼화페인트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PER</a:t>
                      </a:r>
                      <a:r>
                        <a:rPr lang="ko-KR" altLang="en-US" sz="105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최고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(52</a:t>
                      </a: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180,000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8,820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6,990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9,580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최저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(52</a:t>
                      </a: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106,000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6,475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3,035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3,840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액면가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5,000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주식수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800,000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8,886,741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20,000,000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12,800,000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26,438,751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 dirty="0" err="1">
                          <a:latin typeface="+mn-ea"/>
                          <a:ea typeface="+mn-ea"/>
                        </a:rPr>
                        <a:t>시총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1" i="0" u="none" strike="noStrike" dirty="0" smtClean="0">
                          <a:latin typeface="+mn-ea"/>
                          <a:ea typeface="+mn-ea"/>
                        </a:rPr>
                        <a:t>202012)(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억원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1,073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15,286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1,538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710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1,959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매출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1" i="0" u="none" strike="noStrike" dirty="0" smtClean="0">
                          <a:latin typeface="+mn-ea"/>
                          <a:ea typeface="+mn-ea"/>
                        </a:rPr>
                        <a:t>2020)(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억원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50,717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6,147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3C3C3C"/>
                          </a:solidFill>
                          <a:latin typeface="맑은 고딕"/>
                        </a:rPr>
                        <a:t>2,034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3C3C3C"/>
                          </a:solidFill>
                          <a:latin typeface="맑은 고딕"/>
                        </a:rPr>
                        <a:t>5,403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 dirty="0" err="1">
                          <a:latin typeface="+mn-ea"/>
                          <a:ea typeface="+mn-ea"/>
                        </a:rPr>
                        <a:t>당기순이익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1" i="0" u="none" strike="noStrike" dirty="0" smtClean="0">
                          <a:latin typeface="+mn-ea"/>
                          <a:ea typeface="+mn-ea"/>
                        </a:rPr>
                        <a:t>2020)(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억원</a:t>
                      </a:r>
                      <a:r>
                        <a:rPr lang="en-US" altLang="ko-KR" sz="1050" b="1" i="0" u="none" strike="noStrike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398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189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-23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3C3C3C"/>
                          </a:solidFill>
                          <a:latin typeface="맑은 고딕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영업이익율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(%)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39%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2.36%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4.50%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-0.18%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3C3C3C"/>
                          </a:solidFill>
                          <a:latin typeface="맑은 고딕"/>
                        </a:rPr>
                        <a:t>2.08%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2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050" b="1" i="0" u="none" strike="noStrike" dirty="0">
                          <a:latin typeface="+mn-ea"/>
                          <a:ea typeface="+mn-ea"/>
                        </a:rPr>
                        <a:t>ROE(%,</a:t>
                      </a:r>
                      <a:r>
                        <a:rPr lang="en-US" sz="1050" b="1" i="0" u="none" strike="noStrike" dirty="0" smtClean="0">
                          <a:latin typeface="+mn-ea"/>
                          <a:ea typeface="+mn-ea"/>
                        </a:rPr>
                        <a:t>2020)</a:t>
                      </a:r>
                      <a:endParaRPr lang="en-US" sz="1050" b="1" i="0" u="none" strike="noStrike" dirty="0">
                        <a:latin typeface="+mn-ea"/>
                        <a:ea typeface="+mn-ea"/>
                      </a:endParaRP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00" b="1" i="0" u="none" strike="noStrike" dirty="0">
                        <a:solidFill>
                          <a:srgbClr val="FF0000"/>
                        </a:solidFill>
                        <a:latin typeface="돋움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0.90%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6.00%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-1.33%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 dirty="0">
                          <a:solidFill>
                            <a:srgbClr val="3C3C3C"/>
                          </a:solidFill>
                          <a:latin typeface="맑은 고딕"/>
                        </a:rPr>
                        <a:t>1.34%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29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050" b="1" i="0" u="none" strike="noStrike" dirty="0">
                          <a:latin typeface="+mn-ea"/>
                          <a:ea typeface="+mn-ea"/>
                        </a:rPr>
                        <a:t>PER</a:t>
                      </a:r>
                      <a:r>
                        <a:rPr lang="ko-KR" altLang="en-US" sz="1050" b="1" i="0" u="none" strike="noStrike" dirty="0"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37.89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8.82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-33.44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35.99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업종평균 </a:t>
                      </a:r>
                      <a:r>
                        <a:rPr lang="en-US" altLang="ko-KR" sz="1100" b="1" i="0" u="none" strike="noStrike" dirty="0">
                          <a:solidFill>
                            <a:srgbClr val="464646"/>
                          </a:solidFill>
                          <a:latin typeface="맑은 고딕"/>
                        </a:rPr>
                        <a:t>30.13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638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050" b="1" i="0" u="none" strike="noStrike">
                          <a:latin typeface="+mn-ea"/>
                          <a:ea typeface="+mn-ea"/>
                        </a:rPr>
                        <a:t>EPS(</a:t>
                      </a:r>
                      <a:r>
                        <a:rPr lang="ko-KR" altLang="en-US" sz="1050" b="1" i="0" u="none" strike="noStrike"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050" b="1" i="0" u="none" strike="noStrike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569" marR="6569" marT="65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13,412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464646"/>
                          </a:solidFill>
                          <a:latin typeface="맑은 고딕"/>
                        </a:rPr>
                        <a:t>4,476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924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-181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i="0" u="none" strike="noStrike">
                          <a:solidFill>
                            <a:srgbClr val="3C3C3C"/>
                          </a:solidFill>
                          <a:latin typeface="맑은 고딕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612321" y="2564904"/>
            <a:ext cx="4913759" cy="1080120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/>
              <a:t>감사합니다</a:t>
            </a:r>
            <a:r>
              <a:rPr lang="en-US" altLang="ko-KR" sz="2800" b="1"/>
              <a:t>.</a:t>
            </a:r>
            <a:endParaRPr lang="ko-KR" altLang="en-US" sz="28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4989" y="6055561"/>
            <a:ext cx="8504235" cy="148759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816"/>
              </a:lnSpc>
              <a:defRPr/>
            </a:pPr>
            <a:r>
              <a:rPr lang="ko-KR" altLang="en-US" sz="1089">
                <a:solidFill>
                  <a:srgbClr val="231F20"/>
                </a:solidFill>
                <a:latin typeface="바탕"/>
                <a:cs typeface="Times New Roman"/>
              </a:rPr>
              <a:t>본사 </a:t>
            </a:r>
            <a:r>
              <a:rPr lang="en-US" altLang="zh-CN" sz="1089">
                <a:latin typeface="Times New Roman"/>
                <a:cs typeface="Times New Roman"/>
              </a:rPr>
              <a:t>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altLang="zh-CN" sz="1089">
                <a:latin typeface="Times New Roman"/>
                <a:cs typeface="Times New Roman"/>
              </a:rPr>
              <a:t>  </a:t>
            </a:r>
            <a:r>
              <a:rPr lang="ko-KR" altLang="en-US" sz="1089">
                <a:latin typeface="Times New Roman"/>
                <a:cs typeface="Times New Roman"/>
              </a:rPr>
              <a:t>부산광역시 강서구 명지국제</a:t>
            </a:r>
            <a:r>
              <a:rPr lang="en-US" altLang="ko-KR" sz="1089">
                <a:latin typeface="Times New Roman"/>
                <a:cs typeface="Times New Roman"/>
              </a:rPr>
              <a:t>2</a:t>
            </a:r>
            <a:r>
              <a:rPr lang="ko-KR" altLang="en-US" sz="1089">
                <a:latin typeface="Times New Roman"/>
                <a:cs typeface="Times New Roman"/>
              </a:rPr>
              <a:t>로 </a:t>
            </a:r>
            <a:r>
              <a:rPr lang="en-US" altLang="ko-KR" sz="1089">
                <a:latin typeface="Times New Roman"/>
                <a:cs typeface="Times New Roman"/>
              </a:rPr>
              <a:t>80, 3</a:t>
            </a:r>
            <a:r>
              <a:rPr lang="ko-KR" altLang="en-US" sz="1089">
                <a:latin typeface="Times New Roman"/>
                <a:cs typeface="Times New Roman"/>
              </a:rPr>
              <a:t>층 </a:t>
            </a:r>
            <a:r>
              <a:rPr lang="en-US" altLang="ko-KR" sz="1089">
                <a:latin typeface="Times New Roman"/>
                <a:cs typeface="Times New Roman"/>
              </a:rPr>
              <a:t>21</a:t>
            </a:r>
            <a:r>
              <a:rPr lang="ko-KR" altLang="en-US" sz="1089">
                <a:latin typeface="Times New Roman"/>
                <a:cs typeface="Times New Roman"/>
              </a:rPr>
              <a:t>호                                             </a:t>
            </a:r>
            <a:r>
              <a:rPr lang="en-US" altLang="ko-KR" sz="1089">
                <a:latin typeface="Times New Roman"/>
                <a:cs typeface="Times New Roman"/>
              </a:rPr>
              <a:t>                                   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Tel</a:t>
            </a:r>
            <a:r>
              <a:rPr lang="en-US" altLang="zh-CN" sz="1089">
                <a:latin typeface="Times New Roman"/>
                <a:cs typeface="Times New Roman"/>
              </a:rPr>
              <a:t>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051-206-0303</a:t>
            </a:r>
            <a:r>
              <a:rPr lang="en-US" altLang="zh-CN" sz="1089">
                <a:latin typeface="Times New Roman"/>
                <a:cs typeface="Times New Roman"/>
              </a:rPr>
              <a:t> 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altLang="zh-CN" sz="1089">
                <a:latin typeface="Times New Roman"/>
                <a:cs typeface="Times New Roman"/>
              </a:rPr>
              <a:t> 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Fax</a:t>
            </a:r>
            <a:r>
              <a:rPr lang="en-US" altLang="zh-CN" sz="1089">
                <a:latin typeface="Times New Roman"/>
                <a:cs typeface="Times New Roman"/>
              </a:rPr>
              <a:t>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0505-928-0505</a:t>
            </a:r>
            <a:r>
              <a:rPr lang="en-US" altLang="zh-CN" sz="1089">
                <a:latin typeface="Times New Roman"/>
                <a:cs typeface="Times New Roman"/>
              </a:rPr>
              <a:t> </a:t>
            </a:r>
            <a:r>
              <a:rPr lang="en-US" altLang="zh-CN" sz="1089">
                <a:solidFill>
                  <a:srgbClr val="231F20"/>
                </a:solidFill>
                <a:latin typeface="Arial"/>
                <a:cs typeface="Arial"/>
              </a:rPr>
              <a:t>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800" y="357166"/>
            <a:ext cx="5750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Q&amp;A</a:t>
            </a:r>
            <a:endParaRPr lang="ko-KR" altLang="en-US" sz="2800" b="1">
              <a:solidFill>
                <a:srgbClr val="002060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BE1BB7DF-4139-4EAE-83DB-8129CAEE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4767409-B5EC-485A-ACBD-FC0E2135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F0475C-42B0-4306-A3EB-2617152E799A}"/>
              </a:ext>
            </a:extLst>
          </p:cNvPr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회사 소개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D94E14-1697-4EB8-AB6C-CD14E52888B3}"/>
              </a:ext>
            </a:extLst>
          </p:cNvPr>
          <p:cNvSpPr txBox="1"/>
          <p:nvPr/>
        </p:nvSpPr>
        <p:spPr>
          <a:xfrm>
            <a:off x="570738" y="357166"/>
            <a:ext cx="3751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회사 연혁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7B5C1E9-26E7-438B-AEE4-484376521685}"/>
              </a:ext>
            </a:extLst>
          </p:cNvPr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갈매기형 수장 13"/>
          <p:cNvSpPr/>
          <p:nvPr/>
        </p:nvSpPr>
        <p:spPr>
          <a:xfrm>
            <a:off x="3239930" y="1769641"/>
            <a:ext cx="2940393" cy="571503"/>
          </a:xfrm>
          <a:prstGeom prst="chevron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성 장</a:t>
            </a:r>
          </a:p>
        </p:txBody>
      </p:sp>
      <p:sp>
        <p:nvSpPr>
          <p:cNvPr id="15" name="오각형 14"/>
          <p:cNvSpPr/>
          <p:nvPr/>
        </p:nvSpPr>
        <p:spPr>
          <a:xfrm>
            <a:off x="202064" y="1769641"/>
            <a:ext cx="2793374" cy="571503"/>
          </a:xfrm>
          <a:prstGeom prst="homePlate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창 업</a:t>
            </a:r>
          </a:p>
        </p:txBody>
      </p:sp>
      <p:sp>
        <p:nvSpPr>
          <p:cNvPr id="16" name="갈매기형 수장 15"/>
          <p:cNvSpPr/>
          <p:nvPr/>
        </p:nvSpPr>
        <p:spPr>
          <a:xfrm>
            <a:off x="6392366" y="1772816"/>
            <a:ext cx="2940393" cy="571503"/>
          </a:xfrm>
          <a:prstGeom prst="chevr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 약</a:t>
            </a:r>
          </a:p>
        </p:txBody>
      </p:sp>
      <p:sp>
        <p:nvSpPr>
          <p:cNvPr id="18" name="TextBox 48">
            <a:extLst>
              <a:ext uri="{FF2B5EF4-FFF2-40B4-BE49-F238E27FC236}">
                <a16:creationId xmlns:a16="http://schemas.microsoft.com/office/drawing/2014/main" xmlns="" id="{F0B9FC06-C3C0-4E0E-81BD-9069475D6207}"/>
              </a:ext>
            </a:extLst>
          </p:cNvPr>
          <p:cNvSpPr txBox="1"/>
          <p:nvPr/>
        </p:nvSpPr>
        <p:spPr>
          <a:xfrm>
            <a:off x="202065" y="2555460"/>
            <a:ext cx="2765542" cy="228524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2017.05  </a:t>
            </a:r>
            <a:r>
              <a:rPr lang="ko-KR" altLang="en-US" sz="1050" dirty="0" err="1">
                <a:latin typeface="+mj-ea"/>
                <a:ea typeface="+mj-ea"/>
              </a:rPr>
              <a:t>중기부</a:t>
            </a:r>
            <a:r>
              <a:rPr lang="ko-KR" altLang="en-US" sz="1050" dirty="0">
                <a:latin typeface="+mj-ea"/>
                <a:ea typeface="+mj-ea"/>
              </a:rPr>
              <a:t> 창업선도대학 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latin typeface="+mj-ea"/>
                <a:ea typeface="+mj-ea"/>
              </a:rPr>
              <a:t>                </a:t>
            </a:r>
            <a:r>
              <a:rPr lang="ko-KR" altLang="en-US" sz="1050" dirty="0">
                <a:latin typeface="+mj-ea"/>
                <a:ea typeface="+mj-ea"/>
              </a:rPr>
              <a:t>창업사업화  </a:t>
            </a:r>
            <a:r>
              <a:rPr lang="ko-KR" altLang="en-US" sz="1050" dirty="0" err="1">
                <a:latin typeface="+mj-ea"/>
                <a:ea typeface="+mj-ea"/>
              </a:rPr>
              <a:t>선청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2017.06  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법인 설립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동서대학교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산학협력관 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5309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호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2017.09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한국수력원자력㈜ </a:t>
            </a:r>
            <a:endParaRPr lang="en-US" altLang="ko-KR" sz="105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 err="1">
                <a:solidFill>
                  <a:srgbClr val="C00000"/>
                </a:solidFill>
                <a:latin typeface="+mj-ea"/>
                <a:ea typeface="+mj-ea"/>
              </a:rPr>
              <a:t>한빛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3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발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실증시험</a:t>
            </a:r>
            <a:endParaRPr lang="en-US" altLang="ko-KR" sz="105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2017.11  “</a:t>
            </a:r>
            <a:r>
              <a:rPr lang="ko-KR" altLang="en-US" sz="1050" dirty="0" err="1">
                <a:latin typeface="+mj-ea"/>
                <a:ea typeface="+mj-ea"/>
              </a:rPr>
              <a:t>자가마모형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ko-KR" altLang="en-US" sz="1050" dirty="0" err="1">
                <a:latin typeface="+mj-ea"/>
                <a:ea typeface="+mj-ea"/>
              </a:rPr>
              <a:t>방오도료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latin typeface="+mj-ea"/>
                <a:ea typeface="+mj-ea"/>
              </a:rPr>
              <a:t>                </a:t>
            </a:r>
            <a:r>
              <a:rPr lang="ko-KR" altLang="en-US" sz="1050" dirty="0" err="1">
                <a:latin typeface="+mj-ea"/>
                <a:ea typeface="+mj-ea"/>
              </a:rPr>
              <a:t>조성물</a:t>
            </a:r>
            <a:r>
              <a:rPr lang="en-US" altLang="ko-KR" sz="1050" dirty="0">
                <a:latin typeface="+mj-ea"/>
                <a:ea typeface="+mj-ea"/>
              </a:rPr>
              <a:t>” </a:t>
            </a:r>
            <a:r>
              <a:rPr lang="ko-KR" altLang="en-US" sz="1050" dirty="0">
                <a:latin typeface="+mj-ea"/>
                <a:ea typeface="+mj-ea"/>
              </a:rPr>
              <a:t>특허출원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2017.11  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기업부설연구소 설립</a:t>
            </a:r>
            <a:endParaRPr lang="en-US" altLang="ko-KR" sz="105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                (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제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2020112749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호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3D94E14-1697-4EB8-AB6C-CD14E52888B3}"/>
              </a:ext>
            </a:extLst>
          </p:cNvPr>
          <p:cNvSpPr txBox="1"/>
          <p:nvPr/>
        </p:nvSpPr>
        <p:spPr>
          <a:xfrm>
            <a:off x="880240" y="1214422"/>
            <a:ext cx="7072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 err="1">
                <a:latin typeface="+mj-ea"/>
                <a:ea typeface="+mj-ea"/>
              </a:rPr>
              <a:t>업력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년의 </a:t>
            </a:r>
            <a:r>
              <a:rPr lang="ko-KR" altLang="en-US" b="1" dirty="0" err="1">
                <a:latin typeface="+mj-ea"/>
                <a:ea typeface="+mj-ea"/>
              </a:rPr>
              <a:t>방오</a:t>
            </a:r>
            <a:r>
              <a:rPr lang="ko-KR" altLang="en-US" b="1" dirty="0">
                <a:latin typeface="+mj-ea"/>
                <a:ea typeface="+mj-ea"/>
              </a:rPr>
              <a:t> 도료</a:t>
            </a:r>
            <a:r>
              <a:rPr lang="en-US" altLang="ko-KR" b="1" dirty="0">
                <a:latin typeface="+mj-ea"/>
                <a:ea typeface="+mj-ea"/>
              </a:rPr>
              <a:t>&amp;</a:t>
            </a:r>
            <a:r>
              <a:rPr lang="ko-KR" altLang="en-US" b="1" dirty="0">
                <a:latin typeface="+mj-ea"/>
                <a:ea typeface="+mj-ea"/>
              </a:rPr>
              <a:t>수지 전문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스타트업</a:t>
            </a:r>
            <a:r>
              <a:rPr lang="en-US" altLang="ko-KR" dirty="0">
                <a:latin typeface="+mj-ea"/>
                <a:ea typeface="+mj-ea"/>
              </a:rPr>
              <a:t>(Start-Up)</a:t>
            </a:r>
            <a:r>
              <a:rPr lang="ko-KR" altLang="en-US" dirty="0">
                <a:latin typeface="+mj-ea"/>
                <a:ea typeface="+mj-ea"/>
              </a:rPr>
              <a:t> 컴퍼니 </a:t>
            </a:r>
            <a:r>
              <a:rPr lang="en-US" altLang="ko-KR" dirty="0">
                <a:latin typeface="+mj-ea"/>
                <a:ea typeface="+mj-ea"/>
              </a:rPr>
              <a:t>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9640" y="1841078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</a:rPr>
              <a:t>2016~2017</a:t>
            </a:r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53163" y="1849009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</a:rPr>
              <a:t>2018~2019</a:t>
            </a:r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94699" y="1841078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</a:rPr>
              <a:t>2019~2020</a:t>
            </a:r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EA56652-29D1-40FA-A3A5-EC586617ADC8}"/>
              </a:ext>
            </a:extLst>
          </p:cNvPr>
          <p:cNvSpPr/>
          <p:nvPr/>
        </p:nvSpPr>
        <p:spPr>
          <a:xfrm>
            <a:off x="3142457" y="2555460"/>
            <a:ext cx="3095151" cy="2736647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2018.05  </a:t>
            </a:r>
            <a:r>
              <a:rPr lang="ko-KR" altLang="en-US" sz="1050" dirty="0" err="1">
                <a:latin typeface="+mj-ea"/>
                <a:ea typeface="+mj-ea"/>
              </a:rPr>
              <a:t>산자부</a:t>
            </a:r>
            <a:r>
              <a:rPr lang="ko-KR" altLang="en-US" sz="1050" dirty="0">
                <a:latin typeface="+mj-ea"/>
                <a:ea typeface="+mj-ea"/>
              </a:rPr>
              <a:t> 소재부품 전문기업 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latin typeface="+mj-ea"/>
                <a:ea typeface="+mj-ea"/>
              </a:rPr>
              <a:t>                </a:t>
            </a:r>
            <a:r>
              <a:rPr lang="ko-KR" altLang="en-US" sz="1050" dirty="0">
                <a:latin typeface="+mj-ea"/>
                <a:ea typeface="+mj-ea"/>
              </a:rPr>
              <a:t>인증</a:t>
            </a:r>
            <a:r>
              <a:rPr lang="en-US" altLang="ko-KR" sz="1050" dirty="0">
                <a:latin typeface="+mj-ea"/>
                <a:ea typeface="+mj-ea"/>
              </a:rPr>
              <a:t>(</a:t>
            </a:r>
            <a:r>
              <a:rPr lang="ko-KR" altLang="en-US" sz="1050" dirty="0">
                <a:latin typeface="+mj-ea"/>
                <a:ea typeface="+mj-ea"/>
              </a:rPr>
              <a:t>제</a:t>
            </a:r>
            <a:r>
              <a:rPr lang="en-US" altLang="ko-KR" sz="1050" dirty="0">
                <a:latin typeface="+mj-ea"/>
                <a:ea typeface="+mj-ea"/>
              </a:rPr>
              <a:t>17918</a:t>
            </a:r>
            <a:r>
              <a:rPr lang="ko-KR" altLang="en-US" sz="1050" dirty="0">
                <a:latin typeface="+mj-ea"/>
                <a:ea typeface="+mj-ea"/>
              </a:rPr>
              <a:t>호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2018.06  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한국수력원자력㈜ 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 err="1">
                <a:solidFill>
                  <a:srgbClr val="002060"/>
                </a:solidFill>
                <a:latin typeface="+mj-ea"/>
                <a:ea typeface="+mj-ea"/>
              </a:rPr>
              <a:t>한빛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발 실증시험 완료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2018.08  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품질경영시스템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(ISO 9001:2015)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인증취득</a:t>
            </a:r>
            <a:endParaRPr lang="en-US" altLang="ko-KR" sz="105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2018.09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동서발전㈜ 당진화력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(2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발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05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시범사업 선정 </a:t>
            </a:r>
            <a:endParaRPr lang="en-US" altLang="ko-KR" sz="105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2018.10  (</a:t>
            </a:r>
            <a:r>
              <a:rPr lang="ko-KR" altLang="en-US" sz="1050" b="1" dirty="0" err="1">
                <a:solidFill>
                  <a:srgbClr val="002060"/>
                </a:solidFill>
                <a:latin typeface="+mj-ea"/>
                <a:ea typeface="+mj-ea"/>
              </a:rPr>
              <a:t>싱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r>
              <a:rPr lang="en-US" altLang="ko-KR" sz="1050" b="1" dirty="0" err="1">
                <a:solidFill>
                  <a:srgbClr val="002060"/>
                </a:solidFill>
                <a:latin typeface="+mj-ea"/>
                <a:ea typeface="+mj-ea"/>
              </a:rPr>
              <a:t>Machlogic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Asia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총판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  <a:sym typeface="Wingdings" pitchFamily="2" charset="2"/>
              </a:rPr>
              <a:t>                ‘19.04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  <a:sym typeface="Wingdings" pitchFamily="2" charset="2"/>
              </a:rPr>
              <a:t> </a:t>
            </a:r>
            <a:r>
              <a:rPr lang="ko-KR" altLang="en-US" sz="1050" b="1" dirty="0" smtClean="0">
                <a:solidFill>
                  <a:srgbClr val="002060"/>
                </a:solidFill>
                <a:latin typeface="+mj-ea"/>
                <a:ea typeface="+mj-ea"/>
                <a:sym typeface="Wingdings" pitchFamily="2" charset="2"/>
              </a:rPr>
              <a:t>총판계약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latin typeface="+mj-ea"/>
              </a:rPr>
              <a:t>2019.02  </a:t>
            </a:r>
            <a:r>
              <a:rPr lang="ko-KR" altLang="en-US" sz="1050" dirty="0">
                <a:latin typeface="+mj-ea"/>
              </a:rPr>
              <a:t>중소기업진흥공단 벤처기업</a:t>
            </a:r>
            <a:endParaRPr lang="en-US" altLang="ko-KR" sz="1050" dirty="0">
              <a:latin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latin typeface="+mj-ea"/>
              </a:rPr>
              <a:t>              </a:t>
            </a:r>
            <a:r>
              <a:rPr lang="ko-KR" altLang="en-US" sz="1050" dirty="0">
                <a:latin typeface="+mj-ea"/>
              </a:rPr>
              <a:t>  선정</a:t>
            </a:r>
            <a:r>
              <a:rPr lang="en-US" altLang="ko-KR" sz="1050" dirty="0">
                <a:latin typeface="+mj-ea"/>
              </a:rPr>
              <a:t>(</a:t>
            </a:r>
            <a:r>
              <a:rPr lang="ko-KR" altLang="en-US" sz="1050" dirty="0">
                <a:latin typeface="+mj-ea"/>
              </a:rPr>
              <a:t>제</a:t>
            </a:r>
            <a:r>
              <a:rPr lang="en-US" altLang="ko-KR" sz="1050" dirty="0">
                <a:latin typeface="+mj-ea"/>
              </a:rPr>
              <a:t>20190400240)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3C9B6AF-A886-4546-8E47-11C66FCD8AA9}"/>
              </a:ext>
            </a:extLst>
          </p:cNvPr>
          <p:cNvSpPr/>
          <p:nvPr/>
        </p:nvSpPr>
        <p:spPr>
          <a:xfrm>
            <a:off x="6392367" y="2555461"/>
            <a:ext cx="3220512" cy="3639458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2019.03  “</a:t>
            </a:r>
            <a:r>
              <a:rPr lang="ko-KR" altLang="en-US" sz="1050" b="1" dirty="0" err="1">
                <a:solidFill>
                  <a:srgbClr val="C00000"/>
                </a:solidFill>
                <a:latin typeface="+mj-ea"/>
                <a:ea typeface="+mj-ea"/>
              </a:rPr>
              <a:t>자가마모형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ko-KR" altLang="en-US" sz="1050" b="1" dirty="0" err="1">
                <a:solidFill>
                  <a:srgbClr val="C00000"/>
                </a:solidFill>
                <a:latin typeface="+mj-ea"/>
                <a:ea typeface="+mj-ea"/>
              </a:rPr>
              <a:t>방오도료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”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특허</a:t>
            </a:r>
            <a:endParaRPr lang="en-US" altLang="ko-KR" sz="105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등록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제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10-1961933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호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2019.10  </a:t>
            </a:r>
            <a:r>
              <a:rPr lang="ko-KR" altLang="en-US" sz="1050" b="1" dirty="0" err="1">
                <a:solidFill>
                  <a:srgbClr val="002060"/>
                </a:solidFill>
                <a:latin typeface="+mj-ea"/>
                <a:ea typeface="+mj-ea"/>
              </a:rPr>
              <a:t>강남제비스코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㈜ 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MOU, 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제품생산 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&amp;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기술이전 계약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2019.10  </a:t>
            </a:r>
            <a:r>
              <a:rPr lang="ko-KR" altLang="en-US" sz="1050" dirty="0">
                <a:latin typeface="+mj-ea"/>
                <a:ea typeface="+mj-ea"/>
              </a:rPr>
              <a:t>부산시 </a:t>
            </a:r>
            <a:r>
              <a:rPr lang="en-US" altLang="ko-KR" sz="1050" dirty="0">
                <a:latin typeface="+mj-ea"/>
                <a:ea typeface="+mj-ea"/>
              </a:rPr>
              <a:t>: </a:t>
            </a:r>
            <a:r>
              <a:rPr lang="ko-KR" altLang="en-US" sz="1050" dirty="0">
                <a:latin typeface="+mj-ea"/>
                <a:ea typeface="+mj-ea"/>
              </a:rPr>
              <a:t>대일수출규제대응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latin typeface="+mj-ea"/>
                <a:ea typeface="+mj-ea"/>
              </a:rPr>
              <a:t>                R&amp;D </a:t>
            </a:r>
            <a:r>
              <a:rPr lang="ko-KR" altLang="en-US" sz="1050" dirty="0">
                <a:latin typeface="+mj-ea"/>
                <a:ea typeface="+mj-ea"/>
              </a:rPr>
              <a:t>기획연구 사업선정</a:t>
            </a:r>
            <a:endParaRPr lang="en-US" altLang="ko-KR" sz="1050" dirty="0"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2019.12  (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미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r>
              <a:rPr lang="ko-KR" altLang="en-US" sz="1050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TWG Group USA LLC 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00206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b="1" dirty="0" smtClean="0">
                <a:solidFill>
                  <a:srgbClr val="002060"/>
                </a:solidFill>
                <a:latin typeface="+mj-ea"/>
                <a:ea typeface="+mj-ea"/>
              </a:rPr>
              <a:t>조건부 구매계약</a:t>
            </a:r>
            <a:endParaRPr lang="en-US" altLang="ko-KR" sz="105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2020.01  (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중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  <a:r>
              <a:rPr lang="ko-KR" altLang="en-US" sz="105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Qingdao-</a:t>
            </a:r>
            <a:r>
              <a:rPr lang="en-US" altLang="ko-KR" sz="1050" dirty="0" err="1">
                <a:solidFill>
                  <a:srgbClr val="0070C0"/>
                </a:solidFill>
                <a:latin typeface="+mj-ea"/>
                <a:ea typeface="+mj-ea"/>
              </a:rPr>
              <a:t>Foamtech</a:t>
            </a: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dirty="0">
                <a:solidFill>
                  <a:srgbClr val="0070C0"/>
                </a:solidFill>
                <a:latin typeface="+mj-ea"/>
                <a:ea typeface="+mj-ea"/>
              </a:rPr>
              <a:t>                </a:t>
            </a:r>
            <a:r>
              <a:rPr lang="ko-KR" altLang="en-US" sz="1050" dirty="0" smtClean="0">
                <a:solidFill>
                  <a:srgbClr val="0070C0"/>
                </a:solidFill>
                <a:latin typeface="+mj-ea"/>
                <a:ea typeface="+mj-ea"/>
              </a:rPr>
              <a:t>조건부 구매계약</a:t>
            </a:r>
            <a:r>
              <a:rPr lang="en-US" altLang="ko-KR" sz="1050" b="1" dirty="0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ko-KR" altLang="en-US" sz="1050" b="1" dirty="0">
                <a:solidFill>
                  <a:srgbClr val="0070C0"/>
                </a:solidFill>
                <a:latin typeface="+mj-ea"/>
                <a:ea typeface="+mj-ea"/>
              </a:rPr>
              <a:t>도료</a:t>
            </a:r>
            <a:r>
              <a:rPr lang="en-US" altLang="ko-KR" sz="1050" b="1" dirty="0">
                <a:solidFill>
                  <a:srgbClr val="0070C0"/>
                </a:solidFill>
                <a:latin typeface="+mj-ea"/>
                <a:ea typeface="+mj-ea"/>
              </a:rPr>
              <a:t>:500Ton)</a:t>
            </a: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2020.09  </a:t>
            </a:r>
            <a:r>
              <a:rPr lang="ko-KR" altLang="en-US" sz="1050" b="1" dirty="0" err="1">
                <a:solidFill>
                  <a:srgbClr val="C00000"/>
                </a:solidFill>
                <a:latin typeface="+mj-ea"/>
              </a:rPr>
              <a:t>방오도료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 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“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신기술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(NET)”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 인증취득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 </a:t>
            </a:r>
          </a:p>
          <a:p>
            <a:pPr marL="182563" indent="-182563">
              <a:spcBef>
                <a:spcPts val="500"/>
              </a:spcBef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              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산업통상자원부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/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국가기술표준원</a:t>
            </a:r>
            <a:endParaRPr lang="en-US" altLang="ko-KR" sz="1050" b="1" dirty="0">
              <a:solidFill>
                <a:srgbClr val="C00000"/>
              </a:solidFill>
              <a:latin typeface="+mj-ea"/>
            </a:endParaRP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</a:rPr>
              <a:t>2020.09  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</a:rPr>
              <a:t>한국벤처투자 창업지원연계 투자유치</a:t>
            </a:r>
            <a:endParaRPr lang="en-US" altLang="ko-KR" sz="1050" b="1" dirty="0">
              <a:solidFill>
                <a:srgbClr val="C00000"/>
              </a:solidFill>
              <a:latin typeface="+mj-ea"/>
            </a:endParaRPr>
          </a:p>
          <a:p>
            <a:pPr>
              <a:spcBef>
                <a:spcPts val="500"/>
              </a:spcBef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                (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부산엔젤투자펀드</a:t>
            </a:r>
            <a:r>
              <a:rPr lang="en-US" altLang="ko-KR" sz="1050" b="1" dirty="0" smtClean="0">
                <a:solidFill>
                  <a:srgbClr val="C00000"/>
                </a:solidFill>
                <a:latin typeface="+mj-ea"/>
                <a:ea typeface="+mj-ea"/>
              </a:rPr>
              <a:t>)</a:t>
            </a: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 smtClean="0">
                <a:solidFill>
                  <a:srgbClr val="C00000"/>
                </a:solidFill>
                <a:latin typeface="+mj-ea"/>
              </a:rPr>
              <a:t>2020.11  </a:t>
            </a:r>
            <a:r>
              <a:rPr lang="ko-KR" altLang="en-US" sz="1050" b="1" dirty="0" smtClean="0">
                <a:solidFill>
                  <a:srgbClr val="C00000"/>
                </a:solidFill>
                <a:latin typeface="+mj-ea"/>
              </a:rPr>
              <a:t>뉴질랜드 </a:t>
            </a:r>
            <a:r>
              <a:rPr lang="en-US" altLang="ko-KR" sz="1050" b="1" dirty="0" smtClean="0">
                <a:solidFill>
                  <a:srgbClr val="C00000"/>
                </a:solidFill>
                <a:latin typeface="+mj-ea"/>
              </a:rPr>
              <a:t>EPA </a:t>
            </a:r>
            <a:r>
              <a:rPr lang="ko-KR" altLang="en-US" sz="1050" b="1" dirty="0" smtClean="0">
                <a:solidFill>
                  <a:srgbClr val="C00000"/>
                </a:solidFill>
                <a:latin typeface="+mj-ea"/>
              </a:rPr>
              <a:t>등록</a:t>
            </a:r>
            <a:r>
              <a:rPr lang="en-US" altLang="ko-KR" sz="1050" b="1" dirty="0" smtClean="0">
                <a:solidFill>
                  <a:srgbClr val="C00000"/>
                </a:solidFill>
                <a:latin typeface="+mj-ea"/>
              </a:rPr>
              <a:t>(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+mj-ea"/>
              </a:rPr>
              <a:t>Altex</a:t>
            </a:r>
            <a:r>
              <a:rPr lang="en-US" altLang="ko-KR" sz="1050" b="1" dirty="0" smtClean="0">
                <a:solidFill>
                  <a:srgbClr val="C00000"/>
                </a:solidFill>
                <a:latin typeface="+mj-ea"/>
              </a:rPr>
              <a:t> Coating)</a:t>
            </a:r>
          </a:p>
          <a:p>
            <a:pPr marL="182563" indent="-182563">
              <a:spcBef>
                <a:spcPts val="500"/>
              </a:spcBef>
              <a:buFont typeface="Arial" pitchFamily="34" charset="0"/>
              <a:buChar char="•"/>
            </a:pPr>
            <a:r>
              <a:rPr lang="en-US" altLang="ko-KR" sz="1050" b="1" dirty="0" smtClean="0">
                <a:solidFill>
                  <a:srgbClr val="C00000"/>
                </a:solidFill>
                <a:latin typeface="+mj-ea"/>
              </a:rPr>
              <a:t>2020.11 </a:t>
            </a:r>
            <a:r>
              <a:rPr lang="ko-KR" altLang="en-US" sz="1050" b="1" dirty="0" smtClean="0">
                <a:solidFill>
                  <a:srgbClr val="C00000"/>
                </a:solidFill>
                <a:latin typeface="+mj-ea"/>
              </a:rPr>
              <a:t>신기술 적용제품 확인 인증</a:t>
            </a:r>
            <a:endParaRPr lang="ko-KR" altLang="en-US" sz="105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200" dirty="0">
                <a:solidFill>
                  <a:srgbClr val="00B05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sp>
        <p:nvSpPr>
          <p:cNvPr id="25" name="슬라이드 번호 개체 틀 1"/>
          <p:cNvSpPr txBox="1">
            <a:spLocks/>
          </p:cNvSpPr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 smtClean="0">
                <a:solidFill>
                  <a:schemeClr val="tx1"/>
                </a:solidFill>
                <a:latin typeface="+mj-ea"/>
                <a:ea typeface="+mj-ea"/>
              </a:rPr>
              <a:pPr algn="ctr"/>
              <a:t>4</a:t>
            </a:fld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BE1BB7DF-4139-4EAE-83DB-8129CAEE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4767409-B5EC-485A-ACBD-FC0E2135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7B5C1E9-26E7-438B-AEE4-484376521685}"/>
              </a:ext>
            </a:extLst>
          </p:cNvPr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89C72A75-9D9A-4B1F-87C2-549DD4681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75203784"/>
              </p:ext>
            </p:extLst>
          </p:nvPr>
        </p:nvGraphicFramePr>
        <p:xfrm>
          <a:off x="547558" y="3812264"/>
          <a:ext cx="8762366" cy="2425048"/>
        </p:xfrm>
        <a:graphic>
          <a:graphicData uri="http://schemas.openxmlformats.org/drawingml/2006/table">
            <a:tbl>
              <a:tblPr/>
              <a:tblGrid>
                <a:gridCol w="31632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16">
                  <a:extLst>
                    <a:ext uri="{9D8B030D-6E8A-4147-A177-3AD203B41FA5}">
                      <a16:colId xmlns:a16="http://schemas.microsoft.com/office/drawing/2014/main" xmlns="" val="1318755956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xmlns="" val="143485000"/>
                    </a:ext>
                  </a:extLst>
                </a:gridCol>
              </a:tblGrid>
              <a:tr h="240306"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명칭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인증일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인증 기관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인증 번호</a:t>
                      </a:r>
                      <a:endParaRPr lang="en-US" altLang="ko-KR" sz="1050" b="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ISO</a:t>
                      </a:r>
                      <a:r>
                        <a:rPr lang="en-US" altLang="ko-KR" sz="1050" b="0" kern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9001:2015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2018. 08. 27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한국시스템인증원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KSQA-181127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40649923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벤처기업확인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2019. 02. 18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중소기업진흥공단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20190400240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71193125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기술역량우수기업 인증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2018. 09. 07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한국기업데이터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ITS-2018-00012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22174086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4) </a:t>
                      </a:r>
                      <a:r>
                        <a:rPr lang="ko-KR" altLang="en-US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기업부설연구소 인정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2019. 08. 14</a:t>
                      </a:r>
                      <a:endParaRPr lang="ko-KR" altLang="en-US" sz="1050" b="1" kern="0" spc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한국산업기술진흥협회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2019114194</a:t>
                      </a:r>
                      <a:endParaRPr lang="ko-KR" altLang="en-US" sz="1050" b="1" kern="0" spc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3382247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5) </a:t>
                      </a: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소재부품전문기업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2018. 05. 31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defTabSz="82945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산업통상자원부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17918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86237354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defTabSz="829452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6) </a:t>
                      </a:r>
                      <a:r>
                        <a:rPr lang="ko-KR" altLang="en-US" sz="1050" b="1" kern="0" spc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신기술</a:t>
                      </a:r>
                      <a:r>
                        <a:rPr lang="en-US" altLang="ko-KR" sz="1050" b="1" kern="0" spc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(NET) </a:t>
                      </a:r>
                      <a:r>
                        <a:rPr lang="ko-KR" altLang="en-US" sz="1050" b="1" kern="0" spc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R" altLang="en-US" sz="1050" b="1" kern="0" spc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2020. 09. 24</a:t>
                      </a:r>
                      <a:endParaRPr lang="ko-KR" altLang="en-US" sz="1050" b="1" kern="0" spc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defTabSz="82945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산업통상자원부</a:t>
                      </a:r>
                      <a:r>
                        <a:rPr lang="en-US" altLang="ko-KR" sz="1050" b="1" kern="0" spc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b="1" kern="0" spc="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국가기술표준원</a:t>
                      </a:r>
                      <a:endParaRPr lang="ko-KR" altLang="en-US" sz="1050" b="1" kern="0" spc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defTabSz="82945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1267</a:t>
                      </a:r>
                      <a:endParaRPr lang="ko-KR" altLang="en-US" sz="1050" b="1" kern="0" spc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2106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7) </a:t>
                      </a: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신기술</a:t>
                      </a:r>
                      <a:r>
                        <a:rPr lang="en-US" altLang="ko-KR" sz="105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(NET) </a:t>
                      </a:r>
                      <a:r>
                        <a:rPr lang="ko-KR" altLang="en-US" sz="105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 제품 확인 인증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2020. 11. 11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산업통상자원부</a:t>
                      </a:r>
                      <a:r>
                        <a:rPr lang="en-US" altLang="ko-KR" sz="105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b="1" kern="0" spc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국가기술표준원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1267</a:t>
                      </a:r>
                      <a:endParaRPr lang="ko-KR" altLang="en-US" sz="105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658708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3D94E14-1697-4EB8-AB6C-CD14E52888B3}"/>
              </a:ext>
            </a:extLst>
          </p:cNvPr>
          <p:cNvSpPr txBox="1"/>
          <p:nvPr/>
        </p:nvSpPr>
        <p:spPr>
          <a:xfrm>
            <a:off x="557422" y="357166"/>
            <a:ext cx="3751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특허 및 인증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3D94E14-1697-4EB8-AB6C-CD14E52888B3}"/>
              </a:ext>
            </a:extLst>
          </p:cNvPr>
          <p:cNvSpPr txBox="1"/>
          <p:nvPr/>
        </p:nvSpPr>
        <p:spPr>
          <a:xfrm>
            <a:off x="928955" y="1214422"/>
            <a:ext cx="84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</a:rPr>
              <a:t>자가 </a:t>
            </a:r>
            <a:r>
              <a:rPr lang="ko-KR" altLang="en-US" b="1" dirty="0" err="1">
                <a:solidFill>
                  <a:srgbClr val="002060"/>
                </a:solidFill>
                <a:latin typeface="+mj-ea"/>
                <a:ea typeface="+mj-ea"/>
              </a:rPr>
              <a:t>마모형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방오도료</a:t>
            </a:r>
            <a:r>
              <a:rPr lang="en-US" altLang="ko-KR" dirty="0">
                <a:latin typeface="+mj-ea"/>
                <a:ea typeface="+mj-ea"/>
              </a:rPr>
              <a:t>&amp;</a:t>
            </a:r>
            <a:r>
              <a:rPr lang="ko-KR" altLang="en-US" dirty="0">
                <a:latin typeface="+mj-ea"/>
                <a:ea typeface="+mj-ea"/>
              </a:rPr>
              <a:t>수지</a:t>
            </a:r>
            <a:r>
              <a:rPr lang="en-US" altLang="ko-KR" b="1" dirty="0">
                <a:latin typeface="+mj-ea"/>
              </a:rPr>
              <a:t>(</a:t>
            </a:r>
            <a:r>
              <a:rPr lang="en-US" altLang="ko-KR" b="1" dirty="0">
                <a:solidFill>
                  <a:srgbClr val="C00000"/>
                </a:solidFill>
                <a:latin typeface="+mj-ea"/>
              </a:rPr>
              <a:t>SILYL SPC</a:t>
            </a:r>
            <a:r>
              <a:rPr lang="en-US" altLang="ko-KR" b="1" dirty="0">
                <a:latin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 분야의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</a:rPr>
              <a:t>핵심 원천기술</a:t>
            </a:r>
            <a:r>
              <a:rPr lang="ko-KR" altLang="en-US" dirty="0">
                <a:latin typeface="+mj-ea"/>
                <a:ea typeface="+mj-ea"/>
              </a:rPr>
              <a:t> 확보 </a:t>
            </a:r>
            <a:r>
              <a:rPr lang="en-US" altLang="ko-KR" dirty="0">
                <a:latin typeface="+mj-ea"/>
                <a:ea typeface="+mj-ea"/>
              </a:rPr>
              <a:t>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F0475C-42B0-4306-A3EB-2617152E799A}"/>
              </a:ext>
            </a:extLst>
          </p:cNvPr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회사 소개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DDD5B75-253A-4419-91B0-3AAEC054329B}"/>
              </a:ext>
            </a:extLst>
          </p:cNvPr>
          <p:cNvSpPr/>
          <p:nvPr/>
        </p:nvSpPr>
        <p:spPr>
          <a:xfrm>
            <a:off x="541617" y="1556792"/>
            <a:ext cx="1613181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/>
            <a:r>
              <a:rPr lang="ko-KR" altLang="en-US" sz="1200" b="1" dirty="0">
                <a:solidFill>
                  <a:srgbClr val="002060"/>
                </a:solidFill>
                <a:latin typeface="+mj-ea"/>
                <a:ea typeface="+mj-ea"/>
              </a:rPr>
              <a:t>지식재산권</a:t>
            </a:r>
            <a:r>
              <a:rPr lang="en-US" altLang="ko-KR" sz="1200" b="1" dirty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200" b="1" dirty="0">
                <a:solidFill>
                  <a:srgbClr val="002060"/>
                </a:solidFill>
                <a:latin typeface="+mj-ea"/>
                <a:ea typeface="+mj-ea"/>
              </a:rPr>
              <a:t>특허</a:t>
            </a:r>
            <a:r>
              <a:rPr lang="en-US" altLang="ko-KR" sz="1200" b="1" dirty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ko-KR" altLang="en-US" sz="1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07223" y="1829993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DDD5B75-253A-4419-91B0-3AAEC054329B}"/>
              </a:ext>
            </a:extLst>
          </p:cNvPr>
          <p:cNvSpPr/>
          <p:nvPr/>
        </p:nvSpPr>
        <p:spPr>
          <a:xfrm>
            <a:off x="541617" y="3429000"/>
            <a:ext cx="1613181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/>
            <a:r>
              <a:rPr lang="ko-KR" altLang="en-US" sz="1200" b="1" dirty="0">
                <a:solidFill>
                  <a:srgbClr val="002060"/>
                </a:solidFill>
                <a:latin typeface="+mj-ea"/>
                <a:ea typeface="+mj-ea"/>
              </a:rPr>
              <a:t>공인 인증서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607223" y="3709031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8594D59C-474C-4105-AD58-4BDB75750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76108012"/>
              </p:ext>
            </p:extLst>
          </p:nvPr>
        </p:nvGraphicFramePr>
        <p:xfrm>
          <a:off x="547558" y="1985420"/>
          <a:ext cx="8762366" cy="1123588"/>
        </p:xfrm>
        <a:graphic>
          <a:graphicData uri="http://schemas.openxmlformats.org/drawingml/2006/table">
            <a:tbl>
              <a:tblPr/>
              <a:tblGrid>
                <a:gridCol w="3172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35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16">
                  <a:extLst>
                    <a:ext uri="{9D8B030D-6E8A-4147-A177-3AD203B41FA5}">
                      <a16:colId xmlns:a16="http://schemas.microsoft.com/office/drawing/2014/main" xmlns="" val="1318755956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xmlns="" val="143485000"/>
                    </a:ext>
                  </a:extLst>
                </a:gridCol>
              </a:tblGrid>
              <a:tr h="248050"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명칭</a:t>
                      </a:r>
                    </a:p>
                  </a:txBody>
                  <a:tcPr marL="19396" marR="19396" marT="17907" marB="1790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등록일</a:t>
                      </a:r>
                    </a:p>
                  </a:txBody>
                  <a:tcPr marL="19396" marR="19396" marT="17907" marB="1790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특허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권한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특허 등록 번호</a:t>
                      </a:r>
                    </a:p>
                  </a:txBody>
                  <a:tcPr marL="19396" marR="19396" marT="17907" marB="1790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5669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0" kern="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1050" b="0" kern="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자가마모형</a:t>
                      </a:r>
                      <a:r>
                        <a:rPr lang="ko-KR" altLang="en-US" sz="1050" b="0" kern="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50" b="0" kern="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방오도료</a:t>
                      </a:r>
                      <a:r>
                        <a:rPr lang="ko-KR" altLang="en-US" sz="1050" b="0" kern="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0" kern="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조성물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-6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2018. 08. 01</a:t>
                      </a:r>
                      <a:endParaRPr lang="ko-KR" altLang="en-US" sz="1050" b="0" kern="0" spc="-6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-6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㈜에코웨이브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10-1886579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</a:t>
                      </a:r>
                      <a:endParaRPr lang="ko-KR" altLang="en-US" sz="1050" b="0" kern="0" spc="-6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5669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1050" b="1" kern="0" spc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자가마모형</a:t>
                      </a:r>
                      <a:r>
                        <a:rPr lang="ko-KR" altLang="en-US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1" kern="0" spc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방오도료</a:t>
                      </a:r>
                      <a:endParaRPr lang="ko-KR" altLang="en-US" sz="1050" b="1" kern="0" spc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-6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2019. 03. 19</a:t>
                      </a:r>
                      <a:endParaRPr lang="ko-KR" altLang="en-US" sz="1050" b="1" kern="0" spc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㈜</a:t>
                      </a:r>
                      <a:r>
                        <a:rPr lang="ko-KR" altLang="en-US" sz="1050" b="1" kern="0" spc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에코웨이브</a:t>
                      </a:r>
                      <a:endParaRPr lang="ko-KR" altLang="en-US" sz="1050" b="1" kern="0" spc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050" b="1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50" b="1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10-1961933</a:t>
                      </a:r>
                      <a:r>
                        <a:rPr lang="ko-KR" altLang="en-US" sz="1050" b="1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호</a:t>
                      </a:r>
                      <a:endParaRPr lang="en-US" altLang="ko-KR" sz="1050" b="1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5669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8960" algn="l"/>
                        </a:tabLst>
                        <a:defRPr/>
                      </a:pPr>
                      <a:r>
                        <a:rPr lang="en-US" altLang="ko-KR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1050" b="0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금속계</a:t>
                      </a: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자가 마모형 </a:t>
                      </a:r>
                      <a:r>
                        <a:rPr lang="ko-KR" altLang="en-US" sz="1050" b="0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방오도료용</a:t>
                      </a: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수지 </a:t>
                      </a:r>
                      <a:r>
                        <a:rPr lang="ko-KR" altLang="en-US" sz="1050" b="0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조성물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-63500" algn="ctr" defTabSz="972672" rtl="0" eaLnBrk="1" fontAlgn="auto" latinLnBrk="1" hangingPunct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-6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2020. 08. 13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-63500" algn="ctr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㈜에코웨이브</a:t>
                      </a: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10-2141764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9396" marR="19396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17566308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200" dirty="0">
                <a:solidFill>
                  <a:srgbClr val="00B05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sp>
        <p:nvSpPr>
          <p:cNvPr id="21" name="슬라이드 번호 개체 틀 1"/>
          <p:cNvSpPr txBox="1">
            <a:spLocks/>
          </p:cNvSpPr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 smtClean="0">
                <a:solidFill>
                  <a:schemeClr val="tx1"/>
                </a:solidFill>
                <a:latin typeface="+mj-ea"/>
                <a:ea typeface="+mj-ea"/>
              </a:rPr>
              <a:pPr algn="ctr"/>
              <a:t>5</a:t>
            </a:fld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726281" y="3190896"/>
            <a:ext cx="2608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2060"/>
                </a:solidFill>
                <a:latin typeface="+mj-ea"/>
                <a:ea typeface="+mj-ea"/>
              </a:rPr>
              <a:t>※ </a:t>
            </a:r>
            <a:r>
              <a:rPr lang="ko-KR" altLang="en-US" sz="1000" dirty="0">
                <a:solidFill>
                  <a:srgbClr val="002060"/>
                </a:solidFill>
                <a:latin typeface="+mj-ea"/>
                <a:ea typeface="+mj-ea"/>
              </a:rPr>
              <a:t>자가 </a:t>
            </a:r>
            <a:r>
              <a:rPr lang="ko-KR" altLang="en-US" sz="1000" dirty="0" err="1">
                <a:solidFill>
                  <a:srgbClr val="002060"/>
                </a:solidFill>
                <a:latin typeface="+mj-ea"/>
                <a:ea typeface="+mj-ea"/>
              </a:rPr>
              <a:t>마모형</a:t>
            </a:r>
            <a:r>
              <a:rPr lang="ko-KR" altLang="en-US" sz="1000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rgbClr val="002060"/>
                </a:solidFill>
                <a:latin typeface="+mj-ea"/>
                <a:ea typeface="+mj-ea"/>
              </a:rPr>
              <a:t>(Self Polished Copolymer) </a:t>
            </a:r>
            <a:endParaRPr lang="ko-KR" altLang="en-US" sz="10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999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3050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사업화 </a:t>
            </a:r>
            <a:r>
              <a:rPr lang="en-US" altLang="ko-KR" sz="2800" b="1">
                <a:solidFill>
                  <a:srgbClr val="002060"/>
                </a:solidFill>
                <a:latin typeface="+mj-ea"/>
              </a:rPr>
              <a:t>R&amp;D </a:t>
            </a: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및 실증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7871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창업아이템 「</a:t>
            </a:r>
            <a:r>
              <a:rPr lang="ko-KR" altLang="en-US" b="1">
                <a:solidFill>
                  <a:srgbClr val="0070C0"/>
                </a:solidFill>
                <a:latin typeface="+mj-ea"/>
                <a:ea typeface="+mj-ea"/>
              </a:rPr>
              <a:t>사업화 </a:t>
            </a:r>
            <a:r>
              <a:rPr lang="en-US" altLang="ko-KR" b="1">
                <a:solidFill>
                  <a:srgbClr val="0070C0"/>
                </a:solidFill>
                <a:latin typeface="+mj-ea"/>
                <a:ea typeface="+mj-ea"/>
              </a:rPr>
              <a:t>R&amp;D</a:t>
            </a:r>
            <a:r>
              <a:rPr lang="ko-KR" altLang="en-US">
                <a:latin typeface="+mj-ea"/>
                <a:ea typeface="+mj-ea"/>
              </a:rPr>
              <a:t>」 및 발전소 대상 「</a:t>
            </a:r>
            <a:r>
              <a:rPr lang="ko-KR" altLang="en-US" b="1">
                <a:solidFill>
                  <a:srgbClr val="0070C0"/>
                </a:solidFill>
                <a:latin typeface="+mj-ea"/>
                <a:ea typeface="+mj-ea"/>
              </a:rPr>
              <a:t>실증 프로젝트</a:t>
            </a:r>
            <a:r>
              <a:rPr lang="ko-KR" altLang="en-US">
                <a:latin typeface="+mj-ea"/>
                <a:ea typeface="+mj-ea"/>
              </a:rPr>
              <a:t>」 수행 </a:t>
            </a:r>
            <a:r>
              <a:rPr lang="en-US" altLang="ko-KR">
                <a:latin typeface="+mj-ea"/>
                <a:ea typeface="+mj-ea"/>
              </a:rPr>
              <a:t>”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회사 소개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1617" y="1773555"/>
            <a:ext cx="1613181" cy="274043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중소벤처기업부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07223" y="2060848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41617" y="4714884"/>
            <a:ext cx="1613181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현장 실증 </a:t>
            </a: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Test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07223" y="4994915"/>
            <a:ext cx="139281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75775" y="2285992"/>
            <a:ext cx="8744002" cy="22852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 algn="just">
              <a:lnSpc>
                <a:spcPct val="150000"/>
              </a:lnSpc>
              <a:buFont typeface="Wingdings"/>
              <a:buChar char="§"/>
              <a:tabLst>
                <a:tab pos="1169988" algn="l"/>
              </a:tabLst>
              <a:defRPr/>
            </a:pPr>
            <a:r>
              <a:rPr lang="ko-KR" altLang="en-US" sz="1100" b="1">
                <a:latin typeface="+mj-ea"/>
                <a:ea typeface="+mj-ea"/>
              </a:rPr>
              <a:t>과제명 </a:t>
            </a:r>
            <a:r>
              <a:rPr lang="en-US" altLang="ko-KR" sz="1100" b="1">
                <a:latin typeface="+mj-ea"/>
                <a:ea typeface="+mj-ea"/>
              </a:rPr>
              <a:t>: </a:t>
            </a:r>
            <a:r>
              <a:rPr lang="ko-KR" altLang="en-US" sz="1100" b="1">
                <a:solidFill>
                  <a:srgbClr val="C00000"/>
                </a:solidFill>
                <a:latin typeface="+mj-ea"/>
                <a:ea typeface="+mj-ea"/>
              </a:rPr>
              <a:t>「자기마모형 변성 아크릴계 중합체 물질</a:t>
            </a:r>
            <a:r>
              <a:rPr lang="en-US" altLang="ko-KR" sz="1100" b="1">
                <a:solidFill>
                  <a:srgbClr val="C00000"/>
                </a:solidFill>
                <a:latin typeface="+mj-ea"/>
                <a:ea typeface="+mj-ea"/>
              </a:rPr>
              <a:t>(Polymeric Materials) </a:t>
            </a:r>
            <a:r>
              <a:rPr lang="ko-KR" altLang="en-US" sz="1100" b="1">
                <a:solidFill>
                  <a:srgbClr val="C00000"/>
                </a:solidFill>
                <a:latin typeface="+mj-ea"/>
                <a:ea typeface="+mj-ea"/>
              </a:rPr>
              <a:t>개발」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+mj-ea"/>
                <a:ea typeface="+mj-ea"/>
              </a:rPr>
              <a:t>    --&gt; </a:t>
            </a:r>
            <a:r>
              <a:rPr lang="en-US" altLang="ko-KR" sz="1050" b="1" u="sng">
                <a:latin typeface="+mj-ea"/>
                <a:ea typeface="+mj-ea"/>
              </a:rPr>
              <a:t>SPC </a:t>
            </a:r>
            <a:r>
              <a:rPr lang="ko-KR" altLang="en-US" sz="1050" b="1" u="sng">
                <a:latin typeface="+mj-ea"/>
                <a:ea typeface="+mj-ea"/>
              </a:rPr>
              <a:t>수지 개발</a:t>
            </a:r>
            <a:r>
              <a:rPr lang="ko-KR" altLang="en-US" sz="1050">
                <a:latin typeface="+mj-ea"/>
                <a:ea typeface="+mj-ea"/>
              </a:rPr>
              <a:t>을 통한 ▶ 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아산화동</a:t>
            </a:r>
            <a:r>
              <a:rPr lang="en-US" altLang="ko-KR" sz="1050" b="1">
                <a:solidFill>
                  <a:srgbClr val="0070C0"/>
                </a:solidFill>
                <a:latin typeface="+mj-ea"/>
                <a:ea typeface="+mj-ea"/>
              </a:rPr>
              <a:t>(Cu2O) 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함유율</a:t>
            </a:r>
            <a:r>
              <a:rPr lang="en-US" altLang="ko-KR" sz="1050" b="1">
                <a:solidFill>
                  <a:srgbClr val="0070C0"/>
                </a:solidFill>
                <a:latin typeface="+mj-ea"/>
                <a:ea typeface="+mj-ea"/>
              </a:rPr>
              <a:t>(21%)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1050" b="1">
                <a:solidFill>
                  <a:srgbClr val="0070C0"/>
                </a:solidFill>
                <a:latin typeface="+mj-ea"/>
                <a:ea typeface="+mj-ea"/>
              </a:rPr>
              <a:t>&amp;</a:t>
            </a:r>
            <a:r>
              <a:rPr lang="ko-KR" altLang="en-US" sz="105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상용 방오성능 확인 </a:t>
            </a:r>
            <a:r>
              <a:rPr lang="ko-KR" altLang="en-US" sz="1050" b="1">
                <a:latin typeface="+mj-ea"/>
                <a:ea typeface="+mj-ea"/>
              </a:rPr>
              <a:t>▶</a:t>
            </a:r>
            <a:r>
              <a:rPr lang="en-US" altLang="ko-KR" sz="1050" b="1">
                <a:latin typeface="+mj-ea"/>
                <a:ea typeface="+mj-ea"/>
              </a:rPr>
              <a:t> </a:t>
            </a:r>
            <a:r>
              <a:rPr lang="ko-KR" altLang="en-US" sz="1050" b="1" u="sng">
                <a:latin typeface="+mj-ea"/>
                <a:ea typeface="+mj-ea"/>
              </a:rPr>
              <a:t>현장 실증 </a:t>
            </a:r>
            <a:r>
              <a:rPr lang="en-US" altLang="ko-KR" sz="1050" b="1" u="sng">
                <a:latin typeface="+mj-ea"/>
                <a:ea typeface="+mj-ea"/>
              </a:rPr>
              <a:t>Test (</a:t>
            </a:r>
            <a:r>
              <a:rPr lang="ko-KR" altLang="en-US" sz="1050" b="1" u="sng">
                <a:latin typeface="+mj-ea"/>
                <a:ea typeface="+mj-ea"/>
              </a:rPr>
              <a:t>한수원</a:t>
            </a:r>
            <a:r>
              <a:rPr lang="en-US" altLang="ko-KR" sz="1050" b="1" u="sng">
                <a:latin typeface="+mj-ea"/>
                <a:ea typeface="+mj-ea"/>
              </a:rPr>
              <a:t> - </a:t>
            </a:r>
            <a:r>
              <a:rPr lang="ko-KR" altLang="en-US" sz="1050" b="1" u="sng">
                <a:latin typeface="+mj-ea"/>
                <a:ea typeface="+mj-ea"/>
              </a:rPr>
              <a:t>한빛 </a:t>
            </a:r>
            <a:r>
              <a:rPr lang="en-US" altLang="ko-KR" sz="1050" b="1" u="sng">
                <a:latin typeface="+mj-ea"/>
                <a:ea typeface="+mj-ea"/>
              </a:rPr>
              <a:t>3</a:t>
            </a:r>
            <a:r>
              <a:rPr lang="ko-KR" altLang="en-US" sz="1050" b="1" u="sng">
                <a:latin typeface="+mj-ea"/>
                <a:ea typeface="+mj-ea"/>
              </a:rPr>
              <a:t>발</a:t>
            </a:r>
            <a:r>
              <a:rPr lang="en-US" altLang="ko-KR" sz="1050" b="1" u="sng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+mj-ea"/>
                <a:ea typeface="+mj-ea"/>
              </a:rPr>
              <a:t>    --&gt; </a:t>
            </a:r>
            <a:r>
              <a:rPr lang="ko-KR" altLang="en-US" sz="1050">
                <a:latin typeface="+mj-ea"/>
                <a:ea typeface="+mj-ea"/>
              </a:rPr>
              <a:t>국내</a:t>
            </a:r>
            <a:r>
              <a:rPr lang="en-US" altLang="ko-KR" sz="1050">
                <a:latin typeface="+mj-ea"/>
                <a:ea typeface="+mj-ea"/>
              </a:rPr>
              <a:t>·</a:t>
            </a:r>
            <a:r>
              <a:rPr lang="ko-KR" altLang="en-US" sz="1050">
                <a:latin typeface="+mj-ea"/>
                <a:ea typeface="+mj-ea"/>
              </a:rPr>
              <a:t>외 방오도료</a:t>
            </a:r>
            <a:r>
              <a:rPr lang="en-US" altLang="ko-KR" sz="1050">
                <a:latin typeface="+mj-ea"/>
                <a:ea typeface="+mj-ea"/>
              </a:rPr>
              <a:t>(2</a:t>
            </a:r>
            <a:r>
              <a:rPr lang="ko-KR" altLang="en-US" sz="1050">
                <a:latin typeface="+mj-ea"/>
                <a:ea typeface="+mj-ea"/>
              </a:rPr>
              <a:t>종</a:t>
            </a:r>
            <a:r>
              <a:rPr lang="en-US" altLang="ko-KR" sz="1050">
                <a:latin typeface="+mj-ea"/>
                <a:ea typeface="+mj-ea"/>
              </a:rPr>
              <a:t>)</a:t>
            </a:r>
            <a:r>
              <a:rPr lang="ko-KR" altLang="en-US" sz="1050">
                <a:latin typeface="+mj-ea"/>
                <a:ea typeface="+mj-ea"/>
              </a:rPr>
              <a:t> </a:t>
            </a:r>
            <a:r>
              <a:rPr lang="en-US" altLang="ko-KR" sz="1050">
                <a:latin typeface="+mj-ea"/>
                <a:ea typeface="+mj-ea"/>
              </a:rPr>
              <a:t>: </a:t>
            </a:r>
            <a:r>
              <a:rPr lang="ko-KR" altLang="en-US" sz="1050">
                <a:latin typeface="+mj-ea"/>
                <a:ea typeface="+mj-ea"/>
              </a:rPr>
              <a:t>한</a:t>
            </a:r>
            <a:r>
              <a:rPr lang="en-US" altLang="ko-KR" sz="1050">
                <a:latin typeface="+mj-ea"/>
                <a:ea typeface="+mj-ea"/>
              </a:rPr>
              <a:t>(E</a:t>
            </a:r>
            <a:r>
              <a:rPr lang="ko-KR" altLang="en-US" sz="1050">
                <a:latin typeface="+mj-ea"/>
                <a:ea typeface="+mj-ea"/>
              </a:rPr>
              <a:t>사</a:t>
            </a:r>
            <a:r>
              <a:rPr lang="en-US" altLang="ko-KR" sz="1050">
                <a:latin typeface="+mj-ea"/>
                <a:ea typeface="+mj-ea"/>
              </a:rPr>
              <a:t>), </a:t>
            </a:r>
            <a:r>
              <a:rPr lang="ko-KR" altLang="en-US" sz="1050">
                <a:latin typeface="+mj-ea"/>
                <a:ea typeface="+mj-ea"/>
              </a:rPr>
              <a:t>일</a:t>
            </a:r>
            <a:r>
              <a:rPr lang="en-US" altLang="ko-KR" sz="1050">
                <a:latin typeface="+mj-ea"/>
                <a:ea typeface="+mj-ea"/>
              </a:rPr>
              <a:t>(C</a:t>
            </a:r>
            <a:r>
              <a:rPr lang="ko-KR" altLang="en-US" sz="1050">
                <a:latin typeface="+mj-ea"/>
                <a:ea typeface="+mj-ea"/>
              </a:rPr>
              <a:t>사</a:t>
            </a:r>
            <a:r>
              <a:rPr lang="en-US" altLang="ko-KR" sz="1050">
                <a:latin typeface="+mj-ea"/>
                <a:ea typeface="+mj-ea"/>
              </a:rPr>
              <a:t>)</a:t>
            </a:r>
            <a:r>
              <a:rPr lang="ko-KR" altLang="en-US" sz="1050">
                <a:latin typeface="+mj-ea"/>
                <a:ea typeface="+mj-ea"/>
              </a:rPr>
              <a:t> ▶ </a:t>
            </a:r>
            <a:r>
              <a:rPr lang="en-US" altLang="ko-KR" sz="1050" b="1">
                <a:latin typeface="+mj-ea"/>
                <a:ea typeface="+mj-ea"/>
              </a:rPr>
              <a:t>“Cu </a:t>
            </a:r>
            <a:r>
              <a:rPr lang="ko-KR" altLang="en-US" sz="1050" b="1">
                <a:latin typeface="+mj-ea"/>
                <a:ea typeface="+mj-ea"/>
              </a:rPr>
              <a:t>함유량</a:t>
            </a:r>
            <a:r>
              <a:rPr lang="en-US" altLang="ko-KR" sz="1050" b="1">
                <a:latin typeface="+mj-ea"/>
                <a:ea typeface="+mj-ea"/>
              </a:rPr>
              <a:t>” </a:t>
            </a:r>
            <a:r>
              <a:rPr lang="ko-KR" altLang="en-US" sz="1050">
                <a:latin typeface="+mj-ea"/>
                <a:ea typeface="+mj-ea"/>
              </a:rPr>
              <a:t>공인시험 수행 </a:t>
            </a:r>
            <a:r>
              <a:rPr lang="en-US" altLang="ko-KR" sz="1050">
                <a:latin typeface="+mj-ea"/>
                <a:ea typeface="+mj-ea"/>
              </a:rPr>
              <a:t>: ‘17.12 ~ ‘18.01 (</a:t>
            </a:r>
            <a:r>
              <a:rPr lang="ko-KR" altLang="en-US" sz="1050">
                <a:latin typeface="+mj-ea"/>
                <a:ea typeface="+mj-ea"/>
              </a:rPr>
              <a:t>공인시험기관 </a:t>
            </a:r>
            <a:r>
              <a:rPr lang="en-US" altLang="ko-KR" sz="1050">
                <a:latin typeface="+mj-ea"/>
                <a:ea typeface="+mj-ea"/>
              </a:rPr>
              <a:t>– KTR)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+mj-ea"/>
                <a:ea typeface="+mj-ea"/>
              </a:rPr>
              <a:t>    --&gt; 국내·외 방오도료(4종) : </a:t>
            </a:r>
            <a:r>
              <a:rPr lang="ko-KR" altLang="en-US" sz="1050">
                <a:latin typeface="+mj-ea"/>
                <a:ea typeface="+mj-ea"/>
              </a:rPr>
              <a:t>한</a:t>
            </a:r>
            <a:r>
              <a:rPr lang="en-US" altLang="ko-KR" sz="1050">
                <a:latin typeface="+mj-ea"/>
                <a:ea typeface="+mj-ea"/>
              </a:rPr>
              <a:t>(E</a:t>
            </a:r>
            <a:r>
              <a:rPr lang="ko-KR" altLang="en-US" sz="1050">
                <a:latin typeface="+mj-ea"/>
                <a:ea typeface="+mj-ea"/>
              </a:rPr>
              <a:t>사</a:t>
            </a:r>
            <a:r>
              <a:rPr lang="en-US" altLang="ko-KR" sz="1050">
                <a:latin typeface="+mj-ea"/>
                <a:ea typeface="+mj-ea"/>
              </a:rPr>
              <a:t>/S,M), </a:t>
            </a:r>
            <a:r>
              <a:rPr lang="ko-KR" altLang="en-US" sz="1050">
                <a:latin typeface="+mj-ea"/>
                <a:ea typeface="+mj-ea"/>
              </a:rPr>
              <a:t>일</a:t>
            </a:r>
            <a:r>
              <a:rPr lang="en-US" altLang="ko-KR" sz="1050">
                <a:latin typeface="+mj-ea"/>
                <a:ea typeface="+mj-ea"/>
              </a:rPr>
              <a:t>(C</a:t>
            </a:r>
            <a:r>
              <a:rPr lang="ko-KR" altLang="en-US" sz="1050">
                <a:latin typeface="+mj-ea"/>
                <a:ea typeface="+mj-ea"/>
              </a:rPr>
              <a:t>사</a:t>
            </a:r>
            <a:r>
              <a:rPr lang="en-US" altLang="ko-KR" sz="1050">
                <a:latin typeface="+mj-ea"/>
                <a:ea typeface="+mj-ea"/>
              </a:rPr>
              <a:t>/M), </a:t>
            </a:r>
            <a:r>
              <a:rPr lang="ko-KR" altLang="en-US" sz="1050">
                <a:latin typeface="+mj-ea"/>
                <a:ea typeface="+mj-ea"/>
              </a:rPr>
              <a:t>노</a:t>
            </a:r>
            <a:r>
              <a:rPr lang="en-US" altLang="ko-KR" sz="1050">
                <a:latin typeface="+mj-ea"/>
                <a:ea typeface="+mj-ea"/>
              </a:rPr>
              <a:t>(J</a:t>
            </a:r>
            <a:r>
              <a:rPr lang="ko-KR" altLang="en-US" sz="1050">
                <a:latin typeface="+mj-ea"/>
                <a:ea typeface="+mj-ea"/>
              </a:rPr>
              <a:t>사</a:t>
            </a:r>
            <a:r>
              <a:rPr lang="en-US" altLang="ko-KR" sz="1050">
                <a:latin typeface="+mj-ea"/>
                <a:ea typeface="+mj-ea"/>
              </a:rPr>
              <a:t>/S) ▶ </a:t>
            </a:r>
            <a:r>
              <a:rPr lang="en-US" altLang="ko-KR" sz="1050" b="1">
                <a:latin typeface="+mj-ea"/>
                <a:ea typeface="+mj-ea"/>
              </a:rPr>
              <a:t>“마모 성능” </a:t>
            </a:r>
            <a:r>
              <a:rPr lang="ko-KR" altLang="en-US" sz="1050">
                <a:latin typeface="+mj-ea"/>
                <a:ea typeface="+mj-ea"/>
              </a:rPr>
              <a:t>공인</a:t>
            </a:r>
            <a:r>
              <a:rPr lang="en-US" altLang="ko-KR" sz="1050">
                <a:latin typeface="+mj-ea"/>
                <a:ea typeface="+mj-ea"/>
              </a:rPr>
              <a:t>시험 </a:t>
            </a:r>
            <a:r>
              <a:rPr lang="ko-KR" altLang="en-US" sz="1050">
                <a:latin typeface="+mj-ea"/>
                <a:ea typeface="+mj-ea"/>
              </a:rPr>
              <a:t>수행</a:t>
            </a:r>
            <a:r>
              <a:rPr lang="en-US" altLang="ko-KR" sz="1050">
                <a:latin typeface="+mj-ea"/>
                <a:ea typeface="+mj-ea"/>
              </a:rPr>
              <a:t> : ‘18.03.16 ~ 08.28 (</a:t>
            </a:r>
            <a:r>
              <a:rPr lang="ko-KR" altLang="en-US" sz="1050">
                <a:latin typeface="+mj-ea"/>
                <a:ea typeface="+mj-ea"/>
              </a:rPr>
              <a:t>공인시험기관 </a:t>
            </a:r>
            <a:r>
              <a:rPr lang="en-US" altLang="ko-KR" sz="1050">
                <a:latin typeface="+mj-ea"/>
                <a:ea typeface="+mj-ea"/>
              </a:rPr>
              <a:t>– KCL)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latin typeface="+mj-ea"/>
              <a:ea typeface="+mj-ea"/>
            </a:endParaRPr>
          </a:p>
          <a:p>
            <a:pPr marL="180975" indent="-180975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100" b="1">
                <a:latin typeface="+mj-ea"/>
                <a:ea typeface="+mj-ea"/>
              </a:rPr>
              <a:t>부산시</a:t>
            </a:r>
            <a:r>
              <a:rPr lang="en-US" altLang="ko-KR" sz="1100" b="1">
                <a:latin typeface="+mj-ea"/>
                <a:ea typeface="+mj-ea"/>
              </a:rPr>
              <a:t>/</a:t>
            </a:r>
            <a:r>
              <a:rPr lang="ko-KR" altLang="en-US" sz="1100" b="1">
                <a:latin typeface="+mj-ea"/>
                <a:ea typeface="+mj-ea"/>
              </a:rPr>
              <a:t>부경대 「산학융합 </a:t>
            </a:r>
            <a:r>
              <a:rPr lang="en-US" altLang="ko-KR" sz="1100" b="1">
                <a:latin typeface="+mj-ea"/>
                <a:ea typeface="+mj-ea"/>
              </a:rPr>
              <a:t>R&amp;D</a:t>
            </a:r>
            <a:r>
              <a:rPr lang="ko-KR" altLang="en-US" sz="1100" b="1">
                <a:latin typeface="+mj-ea"/>
                <a:ea typeface="+mj-ea"/>
              </a:rPr>
              <a:t>」</a:t>
            </a:r>
            <a:r>
              <a:rPr lang="en-US" altLang="ko-KR" sz="1100" b="1">
                <a:latin typeface="+mj-ea"/>
                <a:ea typeface="+mj-ea"/>
              </a:rPr>
              <a:t> </a:t>
            </a:r>
            <a:r>
              <a:rPr lang="ko-KR" altLang="en-US" sz="1100" b="1">
                <a:latin typeface="+mj-ea"/>
                <a:ea typeface="+mj-ea"/>
              </a:rPr>
              <a:t>프로젝트 수행 </a:t>
            </a:r>
            <a:r>
              <a:rPr lang="en-US" altLang="ko-KR" sz="1100" b="1">
                <a:latin typeface="+mj-ea"/>
                <a:ea typeface="+mj-ea"/>
              </a:rPr>
              <a:t>(’18.05 ~ ‘18.10)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+mj-ea"/>
                <a:ea typeface="+mj-ea"/>
              </a:rPr>
              <a:t>    --&gt; </a:t>
            </a:r>
            <a:r>
              <a:rPr lang="ko-KR" altLang="en-US" sz="1050">
                <a:latin typeface="+mj-ea"/>
                <a:ea typeface="+mj-ea"/>
              </a:rPr>
              <a:t>과제명 </a:t>
            </a:r>
            <a:r>
              <a:rPr lang="en-US" altLang="ko-KR" sz="1050">
                <a:latin typeface="+mj-ea"/>
                <a:ea typeface="+mj-ea"/>
              </a:rPr>
              <a:t>:</a:t>
            </a:r>
            <a:r>
              <a:rPr lang="en-US" altLang="ko-KR" sz="1050" b="1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sz="1050" b="1">
                <a:solidFill>
                  <a:srgbClr val="C00000"/>
                </a:solidFill>
                <a:latin typeface="+mj-ea"/>
                <a:ea typeface="+mj-ea"/>
              </a:rPr>
              <a:t>「방오도료용 아산화동 대체물질 연구」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1050">
                <a:latin typeface="+mj-ea"/>
                <a:ea typeface="+mj-ea"/>
              </a:rPr>
              <a:t>▶ </a:t>
            </a:r>
            <a:r>
              <a:rPr lang="ko-KR" altLang="en-US" sz="1050">
                <a:solidFill>
                  <a:srgbClr val="0070C0"/>
                </a:solidFill>
                <a:latin typeface="+mj-ea"/>
                <a:ea typeface="+mj-ea"/>
              </a:rPr>
              <a:t>아산화동</a:t>
            </a:r>
            <a:r>
              <a:rPr lang="en-US" altLang="ko-KR" sz="105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sz="1050" b="1">
                <a:solidFill>
                  <a:srgbClr val="0070C0"/>
                </a:solidFill>
                <a:latin typeface="+mj-ea"/>
                <a:ea typeface="+mj-ea"/>
              </a:rPr>
              <a:t>대체제의 교반 및 중합반응 </a:t>
            </a:r>
            <a:r>
              <a:rPr lang="ko-KR" altLang="en-US" sz="1050">
                <a:solidFill>
                  <a:srgbClr val="0070C0"/>
                </a:solidFill>
                <a:latin typeface="+mj-ea"/>
                <a:ea typeface="+mj-ea"/>
              </a:rPr>
              <a:t>연구</a:t>
            </a:r>
            <a:r>
              <a:rPr lang="ko-KR" altLang="en-US" sz="1050">
                <a:latin typeface="+mj-ea"/>
                <a:ea typeface="+mj-ea"/>
              </a:rPr>
              <a:t> </a:t>
            </a:r>
            <a:r>
              <a:rPr lang="ko-KR" altLang="en-US" sz="1050" b="1">
                <a:latin typeface="+mj-ea"/>
                <a:ea typeface="+mj-ea"/>
              </a:rPr>
              <a:t>▶</a:t>
            </a:r>
            <a:r>
              <a:rPr lang="en-US" altLang="ko-KR" sz="1050" b="1">
                <a:latin typeface="+mj-ea"/>
                <a:ea typeface="+mj-ea"/>
              </a:rPr>
              <a:t> </a:t>
            </a:r>
            <a:r>
              <a:rPr lang="ko-KR" altLang="en-US" sz="1050" b="1" u="sng">
                <a:latin typeface="+mj-ea"/>
                <a:ea typeface="+mj-ea"/>
              </a:rPr>
              <a:t>현장실증 </a:t>
            </a:r>
            <a:r>
              <a:rPr lang="en-US" altLang="ko-KR" sz="1050" b="1" u="sng">
                <a:latin typeface="+mj-ea"/>
                <a:ea typeface="+mj-ea"/>
              </a:rPr>
              <a:t>Test (</a:t>
            </a:r>
            <a:r>
              <a:rPr lang="ko-KR" altLang="en-US" sz="1050" b="1" u="sng">
                <a:latin typeface="+mj-ea"/>
                <a:ea typeface="+mj-ea"/>
              </a:rPr>
              <a:t>동서발전</a:t>
            </a:r>
            <a:r>
              <a:rPr lang="en-US" altLang="ko-KR" sz="1050" b="1" u="sng">
                <a:latin typeface="+mj-ea"/>
                <a:ea typeface="+mj-ea"/>
              </a:rPr>
              <a:t>- </a:t>
            </a:r>
            <a:r>
              <a:rPr lang="ko-KR" altLang="en-US" sz="1050" b="1" u="sng">
                <a:latin typeface="+mj-ea"/>
                <a:ea typeface="+mj-ea"/>
              </a:rPr>
              <a:t>당진</a:t>
            </a:r>
            <a:r>
              <a:rPr lang="en-US" altLang="ko-KR" sz="1050" b="1" u="sng">
                <a:latin typeface="+mj-ea"/>
                <a:ea typeface="+mj-ea"/>
              </a:rPr>
              <a:t>3</a:t>
            </a:r>
            <a:r>
              <a:rPr lang="ko-KR" altLang="en-US" sz="1050" b="1" u="sng">
                <a:latin typeface="+mj-ea"/>
                <a:ea typeface="+mj-ea"/>
              </a:rPr>
              <a:t>발</a:t>
            </a:r>
            <a:r>
              <a:rPr lang="en-US" altLang="ko-KR" sz="1050" b="1" u="sng">
                <a:latin typeface="+mj-ea"/>
                <a:ea typeface="+mj-ea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050">
                <a:latin typeface="+mj-ea"/>
                <a:ea typeface="+mj-ea"/>
              </a:rPr>
              <a:t>--&gt;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해외 방오도료 </a:t>
            </a:r>
            <a:r>
              <a:rPr lang="en-US" altLang="ko-KR" sz="1050" b="1" ker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050" b="1" kern="0">
                <a:solidFill>
                  <a:srgbClr val="000000"/>
                </a:solidFill>
                <a:latin typeface="+mj-ea"/>
                <a:ea typeface="+mj-ea"/>
              </a:rPr>
              <a:t>품질</a:t>
            </a:r>
            <a:r>
              <a:rPr lang="en-US" altLang="ko-KR" sz="1050" b="1" ker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50" b="1" kern="0">
                <a:solidFill>
                  <a:srgbClr val="000000"/>
                </a:solidFill>
                <a:latin typeface="+mj-ea"/>
                <a:ea typeface="+mj-ea"/>
              </a:rPr>
              <a:t>물성</a:t>
            </a:r>
            <a:r>
              <a:rPr lang="en-US" altLang="ko-KR" sz="1050" b="1" kern="0">
                <a:solidFill>
                  <a:srgbClr val="000000"/>
                </a:solidFill>
                <a:latin typeface="+mj-ea"/>
                <a:ea typeface="+mj-ea"/>
              </a:rPr>
              <a:t>)”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공인시험 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: ‘18.08.06 ~ 08.17 (KTR ; J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사 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CU 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함유량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050">
                <a:latin typeface="+mj-ea"/>
                <a:ea typeface="+mj-ea"/>
              </a:rPr>
              <a:t>--&gt; 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국내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·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외 도료 </a:t>
            </a:r>
            <a:r>
              <a:rPr lang="en-US" altLang="ko-KR" sz="1050" b="1" ker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050" b="1" kern="0">
                <a:solidFill>
                  <a:srgbClr val="000000"/>
                </a:solidFill>
                <a:latin typeface="+mj-ea"/>
                <a:ea typeface="+mj-ea"/>
              </a:rPr>
              <a:t>마모율</a:t>
            </a:r>
            <a:r>
              <a:rPr lang="en-US" altLang="ko-KR" sz="1050" b="1" kern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 성능시험 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: ‘19.08.15 ~ 08.29 (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부경대 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; J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사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,C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사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,ECO/A,B 4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종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en-US" altLang="ko-KR" sz="1050" u="sng">
              <a:latin typeface="+mj-ea"/>
              <a:ea typeface="+mj-ea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18996" y="5214950"/>
          <a:ext cx="8700783" cy="8572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46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78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377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633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928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290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9044" marR="99044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실증 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Site</a:t>
                      </a:r>
                      <a:endParaRPr lang="ko-KR" altLang="en-US" sz="1050">
                        <a:latin typeface="+mj-ea"/>
                        <a:ea typeface="+mj-ea"/>
                      </a:endParaRPr>
                    </a:p>
                  </a:txBody>
                  <a:tcPr marL="99044" marR="99044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+mj-ea"/>
                          <a:ea typeface="+mj-ea"/>
                        </a:rPr>
                        <a:t>실증 대상</a:t>
                      </a:r>
                    </a:p>
                  </a:txBody>
                  <a:tcPr marL="99044" marR="99044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+mj-ea"/>
                          <a:ea typeface="+mj-ea"/>
                        </a:rPr>
                        <a:t>비교 시험</a:t>
                      </a:r>
                    </a:p>
                  </a:txBody>
                  <a:tcPr marL="99044" marR="99044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수행 기간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9044" marR="99044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수행 결과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9044" marR="99044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+mj-ea"/>
                          <a:ea typeface="+mj-ea"/>
                        </a:rPr>
                        <a:t>한수원 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한빛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발 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(#6)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>
                          <a:latin typeface="+mj-ea"/>
                          <a:ea typeface="+mj-ea"/>
                        </a:rPr>
                        <a:t>취수구  바스크린</a:t>
                      </a: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한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)ECO/(</a:t>
                      </a: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일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)CMP</a:t>
                      </a:r>
                      <a:r>
                        <a:rPr lang="en-US" altLang="ko-KR" sz="1050" kern="1200" baseline="0">
                          <a:latin typeface="+mj-ea"/>
                          <a:ea typeface="+mj-ea"/>
                        </a:rPr>
                        <a:t> CU </a:t>
                      </a:r>
                      <a:r>
                        <a:rPr lang="ko-KR" altLang="en-US" sz="1050" kern="1200" baseline="0">
                          <a:latin typeface="+mj-ea"/>
                          <a:ea typeface="+mj-ea"/>
                        </a:rPr>
                        <a:t>함유량 등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latin typeface="+mj-ea"/>
                          <a:ea typeface="+mj-ea"/>
                        </a:rPr>
                        <a:t>‘</a:t>
                      </a:r>
                      <a:r>
                        <a:rPr lang="en-US" altLang="ko-KR" sz="1050" kern="0" spc="0">
                          <a:latin typeface="+mj-ea"/>
                          <a:ea typeface="+mj-ea"/>
                        </a:rPr>
                        <a:t>17.10~’18.06(250d)</a:t>
                      </a:r>
                      <a:endParaRPr lang="ko-KR" altLang="en-US" sz="1050" kern="0" spc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+mj-ea"/>
                          <a:ea typeface="+mj-ea"/>
                        </a:rPr>
                        <a:t>시행완료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50" u="none" strike="noStrike" kern="1200" cap="none" spc="0" normalizeH="0" baseline="0"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2</a:t>
                      </a:r>
                      <a:r>
                        <a:rPr kumimoji="0" lang="ko-KR" altLang="en-US" sz="1050" u="none" strike="noStrike" kern="1200" cap="none" spc="0" normalizeH="0" baseline="0"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동서발전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– </a:t>
                      </a: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당진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발 </a:t>
                      </a:r>
                      <a:r>
                        <a:rPr lang="en-US" altLang="ko-KR" sz="1050" kern="1200">
                          <a:latin typeface="+mj-ea"/>
                          <a:ea typeface="+mj-ea"/>
                        </a:rPr>
                        <a:t>(#7)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b="1" kern="1200">
                          <a:latin typeface="+mj-ea"/>
                          <a:ea typeface="+mj-ea"/>
                        </a:rPr>
                        <a:t>취수구  바스크린</a:t>
                      </a:r>
                      <a:endParaRPr lang="ko-KR" altLang="en-US" sz="1050" b="1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+mj-ea"/>
                          <a:ea typeface="+mj-ea"/>
                        </a:rPr>
                        <a:t>품질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물성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공인시험</a:t>
                      </a:r>
                      <a:r>
                        <a:rPr lang="en-US" altLang="ko-KR" sz="105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마모율 등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latin typeface="+mj-ea"/>
                          <a:ea typeface="+mj-ea"/>
                        </a:rPr>
                        <a:t>‘</a:t>
                      </a:r>
                      <a:r>
                        <a:rPr lang="en-US" altLang="ko-KR" sz="1050" kern="0" spc="0">
                          <a:latin typeface="+mj-ea"/>
                          <a:ea typeface="+mj-ea"/>
                        </a:rPr>
                        <a:t>18.10~‘19.11(365d)</a:t>
                      </a:r>
                      <a:endParaRPr lang="ko-KR" altLang="en-US" sz="1050" kern="0" spc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kern="1200">
                          <a:latin typeface="+mj-ea"/>
                          <a:ea typeface="+mj-ea"/>
                        </a:rPr>
                        <a:t>시행완료</a:t>
                      </a:r>
                      <a:endParaRPr lang="ko-KR" altLang="en-US" sz="1050" b="0">
                        <a:latin typeface="+mj-ea"/>
                        <a:ea typeface="+mj-ea"/>
                      </a:endParaRPr>
                    </a:p>
                  </a:txBody>
                  <a:tcPr marL="99044" marR="99044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3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6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3050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사업영역</a:t>
            </a:r>
            <a:r>
              <a:rPr lang="en-US" altLang="ko-KR" b="1">
                <a:solidFill>
                  <a:srgbClr val="0070C0"/>
                </a:solidFill>
                <a:latin typeface="+mj-ea"/>
              </a:rPr>
              <a:t>(B2C, B2B &amp; B2G)</a:t>
            </a:r>
            <a:endParaRPr lang="ko-KR" altLang="en-US" sz="2800" b="1">
              <a:solidFill>
                <a:srgbClr val="002060"/>
              </a:solidFill>
              <a:latin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7871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하이엔드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해양구조물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오프쇼어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용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및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선박용 </a:t>
            </a:r>
            <a:r>
              <a:rPr lang="ko-KR" altLang="en-US" b="1" dirty="0" err="1">
                <a:solidFill>
                  <a:srgbClr val="0070C0"/>
                </a:solidFill>
                <a:latin typeface="+mj-ea"/>
                <a:ea typeface="+mj-ea"/>
              </a:rPr>
              <a:t>방오수지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·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도료 생산 및 제조 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1617" y="1773555"/>
            <a:ext cx="2053136" cy="274757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발전소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,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해양구조물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58800" y="2060848"/>
            <a:ext cx="203595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23050" y="4097087"/>
            <a:ext cx="1910259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선박</a:t>
            </a:r>
            <a:r>
              <a:rPr lang="en-US" altLang="ko-KR" sz="1200" b="1">
                <a:solidFill>
                  <a:srgbClr val="002060"/>
                </a:solidFill>
                <a:latin typeface="+mj-ea"/>
                <a:ea typeface="+mj-ea"/>
              </a:rPr>
              <a:t>, </a:t>
            </a:r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오프쇼어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540233" y="4381631"/>
            <a:ext cx="196451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grpSp>
        <p:nvGrpSpPr>
          <p:cNvPr id="3" name="그룹 38"/>
          <p:cNvGrpSpPr/>
          <p:nvPr/>
        </p:nvGrpSpPr>
        <p:grpSpPr>
          <a:xfrm>
            <a:off x="566069" y="2204864"/>
            <a:ext cx="2719723" cy="1720368"/>
            <a:chOff x="5079460" y="3415300"/>
            <a:chExt cx="2037991" cy="1199034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/>
            <a:stretch>
              <a:fillRect/>
            </a:stretch>
          </p:blipFill>
          <p:spPr>
            <a:xfrm>
              <a:off x="5079460" y="3415300"/>
              <a:ext cx="2037991" cy="1199034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46" name="TextBox 66"/>
            <p:cNvSpPr txBox="1"/>
            <p:nvPr/>
          </p:nvSpPr>
          <p:spPr>
            <a:xfrm>
              <a:off x="5095326" y="3421551"/>
              <a:ext cx="1205850" cy="1485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발전소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원자력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화력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복합화력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8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" name="그룹 39"/>
          <p:cNvGrpSpPr/>
          <p:nvPr/>
        </p:nvGrpSpPr>
        <p:grpSpPr>
          <a:xfrm>
            <a:off x="3371903" y="2217631"/>
            <a:ext cx="2876446" cy="1703142"/>
            <a:chOff x="7584144" y="3415805"/>
            <a:chExt cx="2030087" cy="1187029"/>
          </a:xfrm>
        </p:grpSpPr>
        <p:pic>
          <p:nvPicPr>
            <p:cNvPr id="43" name="Picture 6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/>
            <a:stretch>
              <a:fillRect/>
            </a:stretch>
          </p:blipFill>
          <p:spPr>
            <a:xfrm>
              <a:off x="7584144" y="3415805"/>
              <a:ext cx="2030087" cy="1187029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44" name="TextBox 67"/>
            <p:cNvSpPr txBox="1"/>
            <p:nvPr/>
          </p:nvSpPr>
          <p:spPr>
            <a:xfrm>
              <a:off x="7584180" y="3421548"/>
              <a:ext cx="704658" cy="149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강교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해양구조물</a:t>
              </a:r>
            </a:p>
          </p:txBody>
        </p:sp>
      </p:grpSp>
      <p:sp>
        <p:nvSpPr>
          <p:cNvPr id="41" name="TextBox 72"/>
          <p:cNvSpPr txBox="1"/>
          <p:nvPr/>
        </p:nvSpPr>
        <p:spPr>
          <a:xfrm>
            <a:off x="2637089" y="3612635"/>
            <a:ext cx="510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400" b="1">
                <a:solidFill>
                  <a:srgbClr val="FFFF00"/>
                </a:solidFill>
                <a:latin typeface="+mj-ea"/>
                <a:ea typeface="+mj-ea"/>
              </a:rPr>
              <a:t>1</a:t>
            </a:r>
            <a:r>
              <a:rPr lang="en-US" altLang="ko-KR" sz="1400" b="1" baseline="30000">
                <a:solidFill>
                  <a:srgbClr val="FFFF00"/>
                </a:solidFill>
                <a:latin typeface="+mj-ea"/>
                <a:ea typeface="+mj-ea"/>
              </a:rPr>
              <a:t>st</a:t>
            </a:r>
            <a:endParaRPr lang="ko-KR" altLang="en-US" sz="1400" b="1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42" name="TextBox 73"/>
          <p:cNvSpPr txBox="1"/>
          <p:nvPr/>
        </p:nvSpPr>
        <p:spPr>
          <a:xfrm>
            <a:off x="5499648" y="3605538"/>
            <a:ext cx="571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400" b="1">
                <a:solidFill>
                  <a:srgbClr val="FFFF00"/>
                </a:solidFill>
                <a:latin typeface="+mj-ea"/>
                <a:ea typeface="+mj-ea"/>
              </a:rPr>
              <a:t>2</a:t>
            </a:r>
            <a:r>
              <a:rPr lang="en-US" altLang="ko-KR" sz="1400" b="1" baseline="30000">
                <a:solidFill>
                  <a:srgbClr val="FFFF00"/>
                </a:solidFill>
                <a:latin typeface="+mj-ea"/>
                <a:ea typeface="+mj-ea"/>
              </a:rPr>
              <a:t>nd</a:t>
            </a:r>
            <a:endParaRPr lang="ko-KR" altLang="en-US" sz="1400" b="1">
              <a:solidFill>
                <a:srgbClr val="FFFF00"/>
              </a:solidFill>
              <a:latin typeface="+mj-ea"/>
              <a:ea typeface="+mj-ea"/>
            </a:endParaRPr>
          </a:p>
        </p:txBody>
      </p:sp>
      <p:grpSp>
        <p:nvGrpSpPr>
          <p:cNvPr id="5" name="그룹 48"/>
          <p:cNvGrpSpPr/>
          <p:nvPr/>
        </p:nvGrpSpPr>
        <p:grpSpPr>
          <a:xfrm>
            <a:off x="551478" y="4511950"/>
            <a:ext cx="2740812" cy="1684541"/>
            <a:chOff x="474141" y="3405722"/>
            <a:chExt cx="2053794" cy="1174064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/>
            <a:stretch>
              <a:fillRect/>
            </a:stretch>
          </p:blipFill>
          <p:spPr>
            <a:xfrm>
              <a:off x="474151" y="3405722"/>
              <a:ext cx="2053784" cy="1174064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56" name="TextBox 64"/>
            <p:cNvSpPr txBox="1"/>
            <p:nvPr/>
          </p:nvSpPr>
          <p:spPr>
            <a:xfrm>
              <a:off x="474141" y="3415798"/>
              <a:ext cx="1218613" cy="165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800" b="1">
                  <a:solidFill>
                    <a:srgbClr val="002060"/>
                  </a:solidFill>
                  <a:latin typeface="+mj-ea"/>
                  <a:ea typeface="+mj-ea"/>
                </a:rPr>
                <a:t>선박</a:t>
              </a:r>
              <a:r>
                <a:rPr lang="en-US" altLang="ko-KR" sz="800" b="1">
                  <a:solidFill>
                    <a:srgbClr val="002060"/>
                  </a:solidFill>
                  <a:latin typeface="+mj-ea"/>
                  <a:ea typeface="+mj-ea"/>
                </a:rPr>
                <a:t>(</a:t>
              </a:r>
              <a:r>
                <a:rPr lang="ko-KR" altLang="en-US" sz="800" b="1">
                  <a:solidFill>
                    <a:srgbClr val="002060"/>
                  </a:solidFill>
                  <a:latin typeface="+mj-ea"/>
                  <a:ea typeface="+mj-ea"/>
                </a:rPr>
                <a:t>상선</a:t>
              </a:r>
              <a:r>
                <a:rPr lang="en-US" altLang="ko-KR" sz="800" b="1">
                  <a:solidFill>
                    <a:srgbClr val="00206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rgbClr val="002060"/>
                  </a:solidFill>
                  <a:latin typeface="+mj-ea"/>
                  <a:ea typeface="+mj-ea"/>
                </a:rPr>
                <a:t>특수선</a:t>
              </a:r>
              <a:r>
                <a:rPr lang="en-US" altLang="ko-KR" sz="800" b="1">
                  <a:solidFill>
                    <a:srgbClr val="00206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rgbClr val="002060"/>
                  </a:solidFill>
                  <a:latin typeface="+mj-ea"/>
                  <a:ea typeface="+mj-ea"/>
                </a:rPr>
                <a:t>군함</a:t>
              </a:r>
              <a:r>
                <a:rPr lang="en-US" altLang="ko-KR" sz="800" b="1">
                  <a:solidFill>
                    <a:srgbClr val="00206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rgbClr val="002060"/>
                  </a:solidFill>
                  <a:latin typeface="+mj-ea"/>
                  <a:ea typeface="+mj-ea"/>
                </a:rPr>
                <a:t>어선</a:t>
              </a:r>
              <a:r>
                <a:rPr lang="en-US" altLang="ko-KR" sz="800" b="1">
                  <a:solidFill>
                    <a:srgbClr val="002060"/>
                  </a:solidFill>
                  <a:latin typeface="+mj-ea"/>
                  <a:ea typeface="+mj-ea"/>
                </a:rPr>
                <a:t>)</a:t>
              </a:r>
              <a:endParaRPr lang="ko-KR" altLang="en-US" sz="800" b="1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2" name="TextBox 75"/>
          <p:cNvSpPr txBox="1"/>
          <p:nvPr/>
        </p:nvSpPr>
        <p:spPr>
          <a:xfrm>
            <a:off x="2640728" y="5805088"/>
            <a:ext cx="510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400" b="1">
                <a:solidFill>
                  <a:srgbClr val="FFFF00"/>
                </a:solidFill>
                <a:latin typeface="+mj-ea"/>
              </a:rPr>
              <a:t>1</a:t>
            </a:r>
            <a:r>
              <a:rPr lang="en-US" altLang="ko-KR" sz="1400" b="1" baseline="30000">
                <a:solidFill>
                  <a:srgbClr val="FFFF00"/>
                </a:solidFill>
                <a:latin typeface="+mj-ea"/>
              </a:rPr>
              <a:t>st</a:t>
            </a:r>
            <a:endParaRPr lang="ko-KR" altLang="en-US" sz="1400" b="1">
              <a:solidFill>
                <a:srgbClr val="FFFF00"/>
              </a:solidFill>
              <a:latin typeface="+mj-ea"/>
            </a:endParaRPr>
          </a:p>
        </p:txBody>
      </p:sp>
      <p:grpSp>
        <p:nvGrpSpPr>
          <p:cNvPr id="6" name="그룹 49"/>
          <p:cNvGrpSpPr/>
          <p:nvPr/>
        </p:nvGrpSpPr>
        <p:grpSpPr>
          <a:xfrm>
            <a:off x="3368285" y="4500570"/>
            <a:ext cx="2880065" cy="1714512"/>
            <a:chOff x="2756978" y="3407880"/>
            <a:chExt cx="2044155" cy="1194953"/>
          </a:xfrm>
        </p:grpSpPr>
        <p:pic>
          <p:nvPicPr>
            <p:cNvPr id="59" name="Picture 5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/>
            <a:stretch>
              <a:fillRect/>
            </a:stretch>
          </p:blipFill>
          <p:spPr>
            <a:xfrm>
              <a:off x="2756978" y="3407880"/>
              <a:ext cx="2044155" cy="119495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0" name="TextBox 65"/>
            <p:cNvSpPr txBox="1"/>
            <p:nvPr/>
          </p:nvSpPr>
          <p:spPr>
            <a:xfrm>
              <a:off x="2771078" y="3410030"/>
              <a:ext cx="1198822" cy="145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오프쇼어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시추설비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>
                  <a:solidFill>
                    <a:schemeClr val="bg1"/>
                  </a:solidFill>
                  <a:latin typeface="+mj-ea"/>
                  <a:ea typeface="+mj-ea"/>
                </a:rPr>
                <a:t>생산설비</a:t>
              </a:r>
              <a:r>
                <a:rPr lang="en-US" altLang="ko-KR" sz="800" b="1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8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1" name="TextBox 74"/>
          <p:cNvSpPr txBox="1"/>
          <p:nvPr/>
        </p:nvSpPr>
        <p:spPr>
          <a:xfrm>
            <a:off x="5476652" y="5786453"/>
            <a:ext cx="571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400" b="1">
                <a:solidFill>
                  <a:srgbClr val="FFFF00"/>
                </a:solidFill>
                <a:latin typeface="+mj-ea"/>
                <a:ea typeface="+mj-ea"/>
              </a:rPr>
              <a:t>2</a:t>
            </a:r>
            <a:r>
              <a:rPr lang="en-US" altLang="ko-KR" sz="1400" b="1" baseline="30000">
                <a:solidFill>
                  <a:srgbClr val="FFFF00"/>
                </a:solidFill>
                <a:latin typeface="+mj-ea"/>
                <a:ea typeface="+mj-ea"/>
              </a:rPr>
              <a:t>nd</a:t>
            </a:r>
            <a:endParaRPr lang="ko-KR" altLang="en-US" sz="1400" b="1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023908" y="1773555"/>
            <a:ext cx="2320118" cy="273881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Antifouling Paint 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7065940" y="2060848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763184" y="4460969"/>
            <a:ext cx="30676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1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해양 동</a:t>
            </a:r>
            <a:r>
              <a:rPr kumimoji="0" lang="en-US" altLang="ko-KR" sz="900" b="1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·</a:t>
            </a:r>
            <a:r>
              <a:rPr kumimoji="0" lang="ko-KR" altLang="en-US" sz="900" b="1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식물</a:t>
            </a:r>
            <a:r>
              <a:rPr kumimoji="0" lang="ko-KR" altLang="en-US" sz="900" b="0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로부터 구조물</a:t>
            </a:r>
            <a:r>
              <a:rPr kumimoji="0" lang="en-US" altLang="ko-KR" sz="900" b="0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, </a:t>
            </a:r>
            <a:r>
              <a:rPr lang="ko-KR" altLang="en-US" sz="900" kern="0">
                <a:latin typeface="+mj-ea"/>
                <a:ea typeface="+mj-ea"/>
              </a:rPr>
              <a:t>선저부의 </a:t>
            </a:r>
            <a:r>
              <a:rPr kumimoji="0" lang="ko-KR" altLang="en-US" sz="900" b="1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착생</a:t>
            </a:r>
            <a:r>
              <a:rPr kumimoji="0" lang="ko-KR" altLang="en-US" sz="900" b="0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을</a:t>
            </a:r>
            <a:r>
              <a:rPr kumimoji="0" lang="ko-KR" altLang="en-US" sz="900" b="1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 방지</a:t>
            </a:r>
            <a:endParaRPr kumimoji="0" lang="ko-KR" altLang="en-US" sz="900" b="0" i="0" strike="noStrike" kern="0" cap="none" spc="0" normalizeH="0" baseline="0"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66718" y="4202755"/>
            <a:ext cx="22314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▶ 방오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防汚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, Antifoul) </a:t>
            </a:r>
            <a:endParaRPr lang="ko-KR" altLang="en-US" sz="10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69277" y="5058059"/>
            <a:ext cx="3040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고체 물질 표면에 도포 후</a:t>
            </a:r>
            <a:r>
              <a:rPr kumimoji="0" lang="en-US" altLang="ko-KR" sz="900" b="0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,</a:t>
            </a:r>
            <a:r>
              <a:rPr kumimoji="0" lang="ko-KR" altLang="en-US" sz="900" b="0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 도막을 형성 </a:t>
            </a:r>
            <a:r>
              <a:rPr kumimoji="0" lang="ko-KR" altLang="en-US" sz="900" b="1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물체 표면을 보호</a:t>
            </a:r>
            <a:r>
              <a:rPr kumimoji="0" lang="ko-KR" altLang="en-US" sz="900" b="0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하고 아름답게 하는 유동성 물질 </a:t>
            </a:r>
            <a:endParaRPr kumimoji="0" lang="ko-KR" altLang="en-US" sz="900" b="0" i="0" strike="noStrike" kern="0" cap="none" spc="0" normalizeH="0" baseline="0">
              <a:latin typeface="+mj-ea"/>
              <a:ea typeface="+mj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666718" y="4772307"/>
            <a:ext cx="19086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▶ 도료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塗料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, Paint)</a:t>
            </a:r>
            <a:endParaRPr lang="ko-KR" altLang="en-US" sz="10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769277" y="5778689"/>
            <a:ext cx="30407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인공적으로 </a:t>
            </a:r>
            <a:r>
              <a:rPr kumimoji="0" lang="ko-KR" altLang="en-US" sz="900" b="1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합성된 고분자 물질 </a:t>
            </a:r>
            <a:r>
              <a:rPr kumimoji="0" lang="ko-KR" altLang="en-US" sz="900" b="0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가운데 점성이 있고 굳게 하여 도막을 형성하게 하는 액체로 </a:t>
            </a:r>
            <a:r>
              <a:rPr kumimoji="0" lang="ko-KR" altLang="en-US" sz="900" b="1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도료의 기능</a:t>
            </a:r>
            <a:r>
              <a:rPr kumimoji="0" lang="ko-KR" altLang="en-US" sz="900" b="0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을</a:t>
            </a:r>
            <a:r>
              <a:rPr kumimoji="0" lang="ko-KR" altLang="en-US" sz="900" b="1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 결정</a:t>
            </a:r>
            <a:r>
              <a:rPr kumimoji="0" lang="ko-KR" altLang="en-US" sz="900" b="0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하는</a:t>
            </a:r>
            <a:r>
              <a:rPr kumimoji="0" lang="ko-KR" altLang="en-US" sz="900" b="1" i="0" strike="noStrike" kern="0" cap="none" spc="0" normalizeH="0" baseline="0">
                <a:effectLst/>
                <a:uLnTx/>
                <a:uFillTx/>
                <a:latin typeface="+mj-ea"/>
                <a:ea typeface="+mj-ea"/>
              </a:rPr>
              <a:t> 가장 중요한 핵심 원재료</a:t>
            </a:r>
            <a:endParaRPr kumimoji="0" lang="ko-KR" altLang="en-US" sz="900" b="1" i="0" strike="noStrike" kern="0" cap="none" spc="0" normalizeH="0" baseline="0"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666718" y="5505393"/>
            <a:ext cx="20168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▶ 수지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ko-KR" altLang="en-US" sz="1000" b="1">
                <a:solidFill>
                  <a:srgbClr val="0070C0"/>
                </a:solidFill>
                <a:latin typeface="+mj-ea"/>
                <a:ea typeface="+mj-ea"/>
              </a:rPr>
              <a:t>樹脂</a:t>
            </a:r>
            <a:r>
              <a:rPr lang="en-US" altLang="ko-KR" sz="1000" b="1">
                <a:solidFill>
                  <a:srgbClr val="0070C0"/>
                </a:solidFill>
                <a:latin typeface="+mj-ea"/>
                <a:ea typeface="+mj-ea"/>
              </a:rPr>
              <a:t>, Resin) </a:t>
            </a:r>
          </a:p>
        </p:txBody>
      </p:sp>
      <p:pic>
        <p:nvPicPr>
          <p:cNvPr id="40" name="_x412530752" descr="EMB00003ec81124"/>
          <p:cNvPicPr>
            <a:picLocks noChangeAspect="1" noChangeArrowheads="1"/>
          </p:cNvPicPr>
          <p:nvPr/>
        </p:nvPicPr>
        <p:blipFill rotWithShape="1">
          <a:blip r:embed="rId8" cstate="print"/>
          <a:srcRect/>
          <a:stretch>
            <a:fillRect/>
          </a:stretch>
        </p:blipFill>
        <p:spPr>
          <a:xfrm>
            <a:off x="7452536" y="2348880"/>
            <a:ext cx="1357322" cy="1547520"/>
          </a:xfrm>
          <a:prstGeom prst="rect">
            <a:avLst/>
          </a:prstGeom>
          <a:noFill/>
        </p:spPr>
      </p:pic>
      <p:sp>
        <p:nvSpPr>
          <p:cNvPr id="47" name="직사각형 46"/>
          <p:cNvSpPr/>
          <p:nvPr/>
        </p:nvSpPr>
        <p:spPr>
          <a:xfrm>
            <a:off x="7143645" y="3676962"/>
            <a:ext cx="2200380" cy="3883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>
                <a:latin typeface="+mj-ea"/>
                <a:ea typeface="+mj-ea"/>
              </a:rPr>
              <a:t>실릴</a:t>
            </a:r>
            <a:r>
              <a:rPr lang="en-US" altLang="ko-KR" sz="1000">
                <a:latin typeface="+mj-ea"/>
                <a:ea typeface="+mj-ea"/>
              </a:rPr>
              <a:t>(</a:t>
            </a:r>
            <a:r>
              <a:rPr lang="ko-KR" altLang="en-US" sz="1000">
                <a:latin typeface="+mj-ea"/>
                <a:ea typeface="+mj-ea"/>
              </a:rPr>
              <a:t>수지</a:t>
            </a:r>
            <a:r>
              <a:rPr lang="en-US" altLang="ko-KR" sz="1000">
                <a:latin typeface="+mj-ea"/>
                <a:ea typeface="+mj-ea"/>
              </a:rPr>
              <a:t>) </a:t>
            </a:r>
            <a:r>
              <a:rPr lang="ko-KR" altLang="en-US" sz="1000">
                <a:latin typeface="+mj-ea"/>
                <a:ea typeface="+mj-ea"/>
              </a:rPr>
              <a:t>자가마모형 방오 도료</a:t>
            </a:r>
          </a:p>
          <a:p>
            <a:pPr algn="ctr">
              <a:defRPr/>
            </a:pPr>
            <a:r>
              <a:rPr lang="en-US" altLang="ko-KR" sz="1000" b="1">
                <a:latin typeface="+mj-ea"/>
                <a:ea typeface="+mj-ea"/>
              </a:rPr>
              <a:t>(ECOKEMI EK0713) </a:t>
            </a:r>
          </a:p>
        </p:txBody>
      </p:sp>
      <p:sp>
        <p:nvSpPr>
          <p:cNvPr id="48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7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66535" y="2132856"/>
            <a:ext cx="23501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i="0">
                <a:solidFill>
                  <a:srgbClr val="FF0000"/>
                </a:solidFill>
                <a:effectLst/>
                <a:latin typeface="+mn-ea"/>
              </a:rPr>
              <a:t>NET(</a:t>
            </a:r>
            <a:r>
              <a:rPr lang="ko-KR" altLang="en-US" sz="1600" b="1" i="0">
                <a:solidFill>
                  <a:srgbClr val="FF0000"/>
                </a:solidFill>
                <a:effectLst/>
                <a:latin typeface="+mn-ea"/>
              </a:rPr>
              <a:t>신기술</a:t>
            </a:r>
            <a:r>
              <a:rPr lang="en-US" altLang="ko-KR" sz="1600" b="1" i="0">
                <a:solidFill>
                  <a:srgbClr val="FF0000"/>
                </a:solidFill>
                <a:effectLst/>
                <a:latin typeface="+mn-ea"/>
              </a:rPr>
              <a:t>) </a:t>
            </a:r>
            <a:r>
              <a:rPr lang="ko-KR" altLang="en-US" sz="1600" b="1" i="0">
                <a:solidFill>
                  <a:srgbClr val="FF0000"/>
                </a:solidFill>
                <a:effectLst/>
                <a:latin typeface="+mn-ea"/>
              </a:rPr>
              <a:t>인증 제품</a:t>
            </a:r>
            <a:endParaRPr lang="ko-KR" altLang="en-US" sz="1600" b="1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987088" y="2923626"/>
            <a:ext cx="911355" cy="1505506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465109" y="2932479"/>
            <a:ext cx="905626" cy="150304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4904336" y="2928934"/>
            <a:ext cx="912178" cy="151226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707819" y="4572008"/>
            <a:ext cx="1427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GAR-M100</a:t>
            </a:r>
          </a:p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(Copper Acrylate A/F SPC Resin)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249874" y="4572008"/>
            <a:ext cx="1268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GAR-S100</a:t>
            </a:r>
          </a:p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(Silyl Acrylate A/F SPC Resin)</a:t>
            </a:r>
            <a:endParaRPr lang="en-US" altLang="ko-KR" sz="800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30353" y="4572008"/>
            <a:ext cx="1391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GAR-F100</a:t>
            </a:r>
          </a:p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(Metal FREE Acrylate </a:t>
            </a:r>
          </a:p>
          <a:p>
            <a:pPr algn="ctr">
              <a:defRPr/>
            </a:pPr>
            <a:r>
              <a:rPr lang="en-US" altLang="ko-KR" sz="800" b="1">
                <a:solidFill>
                  <a:prstClr val="black"/>
                </a:solidFill>
                <a:latin typeface="맑은 고딕"/>
              </a:rPr>
              <a:t>A/F SPC Resin)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94620" y="5110807"/>
            <a:ext cx="14301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050" b="0" i="0" u="none" strike="noStrike" kern="0" cap="none" spc="0" normalizeH="0" baseline="0">
                <a:solidFill>
                  <a:srgbClr val="FF0000"/>
                </a:solidFill>
                <a:effectLst/>
                <a:uLnTx/>
                <a:uFillTx/>
              </a:rPr>
              <a:t> 상용화 실증 적용 </a:t>
            </a:r>
            <a:endParaRPr kumimoji="0" lang="ko-KR" altLang="en-US" sz="1050" b="0" i="0" u="none" strike="noStrike" kern="0" cap="none" spc="0" normalizeH="0" baseline="0">
              <a:solidFill>
                <a:srgbClr val="FF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66256" y="5110807"/>
            <a:ext cx="14301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050" b="0" i="0" u="none" strike="noStrike" kern="0" cap="none" spc="0" normalizeH="0" baseline="0">
                <a:solidFill>
                  <a:srgbClr val="FF0000"/>
                </a:solidFill>
                <a:effectLst/>
                <a:uLnTx/>
                <a:uFillTx/>
              </a:rPr>
              <a:t> 상용화 실증 적용 </a:t>
            </a:r>
            <a:endParaRPr kumimoji="0" lang="ko-KR" altLang="en-US" sz="1050" b="0" i="0" u="none" strike="noStrike" kern="0" cap="none" spc="0" normalizeH="0" baseline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3050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rgbClr val="002060"/>
                </a:solidFill>
                <a:latin typeface="+mj-ea"/>
              </a:rPr>
              <a:t>제품 포트폴리오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7871" y="1214422"/>
            <a:ext cx="844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“ </a:t>
            </a:r>
            <a:r>
              <a:rPr lang="ko-KR" altLang="en-US">
                <a:latin typeface="+mj-ea"/>
                <a:ea typeface="+mj-ea"/>
              </a:rPr>
              <a:t>국내 자체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en-US" altLang="ko-KR" b="1">
                <a:solidFill>
                  <a:srgbClr val="C00000"/>
                </a:solidFill>
                <a:latin typeface="+mj-ea"/>
                <a:ea typeface="+mj-ea"/>
              </a:rPr>
              <a:t>RESIN</a:t>
            </a:r>
            <a:r>
              <a:rPr lang="ko-KR" altLang="en-US" b="1">
                <a:solidFill>
                  <a:srgbClr val="C00000"/>
                </a:solidFill>
                <a:latin typeface="+mj-ea"/>
                <a:ea typeface="+mj-ea"/>
              </a:rPr>
              <a:t> 기술</a:t>
            </a:r>
            <a:r>
              <a:rPr lang="ko-KR" altLang="en-US">
                <a:latin typeface="+mj-ea"/>
                <a:ea typeface="+mj-ea"/>
              </a:rPr>
              <a:t>을 기반으로 </a:t>
            </a:r>
            <a:r>
              <a:rPr lang="en-US" altLang="ko-KR" b="1">
                <a:solidFill>
                  <a:srgbClr val="0070C0"/>
                </a:solidFill>
                <a:latin typeface="+mj-ea"/>
                <a:ea typeface="+mj-ea"/>
              </a:rPr>
              <a:t>B2C, B2B</a:t>
            </a:r>
            <a:r>
              <a:rPr lang="en-US" altLang="ko-KR" b="1">
                <a:solidFill>
                  <a:srgbClr val="0070C0"/>
                </a:solidFill>
                <a:latin typeface="+mj-ea"/>
              </a:rPr>
              <a:t> &amp;</a:t>
            </a:r>
            <a:r>
              <a:rPr lang="en-US" altLang="ko-KR" b="1">
                <a:latin typeface="+mj-ea"/>
                <a:ea typeface="+mj-ea"/>
              </a:rPr>
              <a:t> </a:t>
            </a:r>
            <a:r>
              <a:rPr lang="en-US" altLang="ko-KR" b="1">
                <a:solidFill>
                  <a:srgbClr val="0070C0"/>
                </a:solidFill>
                <a:latin typeface="+mj-ea"/>
                <a:ea typeface="+mj-ea"/>
              </a:rPr>
              <a:t>B2G</a:t>
            </a:r>
            <a:r>
              <a:rPr lang="ko-KR" altLang="en-US">
                <a:latin typeface="+mj-ea"/>
                <a:ea typeface="+mj-ea"/>
              </a:rPr>
              <a:t>로 확대 적용 </a:t>
            </a:r>
            <a:r>
              <a:rPr lang="en-US" altLang="ko-KR">
                <a:latin typeface="+mj-ea"/>
                <a:ea typeface="+mj-ea"/>
              </a:rPr>
              <a:t>”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09673" y="1861359"/>
            <a:ext cx="302821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P1. SILYL SPC RESIN (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방오수지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)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1773587" y="2133601"/>
            <a:ext cx="2321363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_x412530752" descr="EMB00003ec81124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6809594" y="2723954"/>
            <a:ext cx="1620920" cy="1848054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6654540" y="4500570"/>
            <a:ext cx="205766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800">
                <a:latin typeface="+mj-ea"/>
                <a:ea typeface="+mj-ea"/>
              </a:rPr>
              <a:t>실릴</a:t>
            </a:r>
            <a:r>
              <a:rPr lang="en-US" altLang="ko-KR" sz="800">
                <a:latin typeface="+mj-ea"/>
                <a:ea typeface="+mj-ea"/>
              </a:rPr>
              <a:t> </a:t>
            </a:r>
            <a:r>
              <a:rPr lang="ko-KR" altLang="en-US" sz="800">
                <a:latin typeface="+mj-ea"/>
                <a:ea typeface="+mj-ea"/>
              </a:rPr>
              <a:t>자가마모형 방오 도료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800" b="1">
                <a:latin typeface="+mj-ea"/>
                <a:ea typeface="+mj-ea"/>
              </a:rPr>
              <a:t>(ECOKEMI EK0713)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19919" y="1866117"/>
            <a:ext cx="4407151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defRPr/>
            </a:pP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P2. Antifouling Paint (</a:t>
            </a:r>
            <a:r>
              <a:rPr lang="ko-KR" altLang="en-US" sz="1200" b="1">
                <a:solidFill>
                  <a:srgbClr val="002060"/>
                </a:solidFill>
                <a:latin typeface="+mj-ea"/>
              </a:rPr>
              <a:t>방오도료</a:t>
            </a:r>
            <a:r>
              <a:rPr lang="en-US" altLang="ko-KR" sz="1200" b="1">
                <a:solidFill>
                  <a:srgbClr val="002060"/>
                </a:solidFill>
                <a:latin typeface="+mj-ea"/>
              </a:rPr>
              <a:t>)</a:t>
            </a:r>
            <a:endParaRPr lang="ko-KR" altLang="en-US" sz="12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465422" y="2133601"/>
            <a:ext cx="2243984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718245" y="4913332"/>
            <a:ext cx="1834361" cy="247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050" b="0" i="0" u="none" strike="noStrike" kern="0" cap="none" spc="0" normalizeH="0" baseline="0">
                <a:solidFill>
                  <a:srgbClr val="FF0000"/>
                </a:solidFill>
                <a:effectLst/>
                <a:uLnTx/>
                <a:uFillTx/>
              </a:rPr>
              <a:t> 상용화 실증 적용 </a:t>
            </a:r>
            <a:endParaRPr kumimoji="0" lang="ko-KR" altLang="en-US" sz="1050" b="0" i="0" u="none" strike="noStrike" kern="0" cap="none" spc="0" normalizeH="0" baseline="0">
              <a:solidFill>
                <a:srgbClr val="FF0000"/>
              </a:solidFill>
            </a:endParaRPr>
          </a:p>
        </p:txBody>
      </p:sp>
      <p:sp>
        <p:nvSpPr>
          <p:cNvPr id="46" name="위쪽 화살표 45"/>
          <p:cNvSpPr/>
          <p:nvPr/>
        </p:nvSpPr>
        <p:spPr>
          <a:xfrm>
            <a:off x="584635" y="2121726"/>
            <a:ext cx="730769" cy="39504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>
            <a:off x="1125299" y="5553775"/>
            <a:ext cx="7540101" cy="68505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72989" y="2526565"/>
            <a:ext cx="36420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/>
              <a:t>기</a:t>
            </a:r>
          </a:p>
          <a:p>
            <a:pPr lvl="0">
              <a:defRPr/>
            </a:pPr>
            <a:r>
              <a:rPr lang="ko-KR" altLang="en-US" sz="1400" b="1"/>
              <a:t>술</a:t>
            </a:r>
          </a:p>
          <a:p>
            <a:pPr lvl="0">
              <a:defRPr/>
            </a:pPr>
            <a:r>
              <a:rPr lang="ko-KR" altLang="en-US" sz="1400" b="1"/>
              <a:t>개</a:t>
            </a:r>
          </a:p>
          <a:p>
            <a:pPr lvl="0">
              <a:defRPr/>
            </a:pPr>
            <a:r>
              <a:rPr lang="ko-KR" altLang="en-US" sz="1400" b="1"/>
              <a:t>발</a:t>
            </a:r>
          </a:p>
          <a:p>
            <a:pPr lvl="0">
              <a:defRPr/>
            </a:pPr>
            <a:endParaRPr lang="en-US" altLang="ko-KR" sz="1400" b="1"/>
          </a:p>
          <a:p>
            <a:pPr lvl="0">
              <a:defRPr/>
            </a:pPr>
            <a:r>
              <a:rPr lang="ko-KR" altLang="en-US" sz="1400" b="1"/>
              <a:t>유</a:t>
            </a:r>
          </a:p>
          <a:p>
            <a:pPr lvl="0">
              <a:defRPr/>
            </a:pPr>
            <a:r>
              <a:rPr lang="ko-KR" altLang="en-US" sz="1400" b="1"/>
              <a:t>형</a:t>
            </a:r>
            <a:endParaRPr lang="en-US" altLang="ko-KR" sz="1400" b="1"/>
          </a:p>
        </p:txBody>
      </p:sp>
      <p:sp>
        <p:nvSpPr>
          <p:cNvPr id="49" name="TextBox 48"/>
          <p:cNvSpPr txBox="1"/>
          <p:nvPr/>
        </p:nvSpPr>
        <p:spPr>
          <a:xfrm>
            <a:off x="6380966" y="5735832"/>
            <a:ext cx="182709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1" i="0" u="none" strike="noStrike" kern="0" cap="none" spc="0" normalizeH="0" baseline="0">
                <a:effectLst/>
                <a:uLnTx/>
                <a:uFillTx/>
              </a:rPr>
              <a:t>  신규 모델 확대</a:t>
            </a:r>
            <a:endParaRPr kumimoji="0" lang="ko-KR" altLang="en-US" sz="1400" b="1" i="0" u="none" strike="noStrike" kern="0" cap="none" spc="0" normalizeH="0" baseline="0"/>
          </a:p>
        </p:txBody>
      </p:sp>
      <p:sp>
        <p:nvSpPr>
          <p:cNvPr id="50" name="TextBox 49"/>
          <p:cNvSpPr txBox="1"/>
          <p:nvPr/>
        </p:nvSpPr>
        <p:spPr>
          <a:xfrm>
            <a:off x="1106584" y="4500571"/>
            <a:ext cx="773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kern="0">
                <a:solidFill>
                  <a:srgbClr val="0070C0"/>
                </a:solidFill>
                <a:latin typeface="+mj-ea"/>
                <a:ea typeface="+mj-ea"/>
              </a:rPr>
              <a:t>R </a:t>
            </a:r>
            <a:r>
              <a:rPr lang="ko-KR" altLang="en-US" sz="1200" kern="0">
                <a:solidFill>
                  <a:srgbClr val="0070C0"/>
                </a:solidFill>
                <a:latin typeface="+mj-ea"/>
                <a:ea typeface="+mj-ea"/>
              </a:rPr>
              <a:t>타입</a:t>
            </a:r>
            <a:endParaRPr kumimoji="0" lang="ko-KR" altLang="en-US" sz="1200" b="0" i="0" u="none" strike="noStrike" kern="0" cap="none" spc="0" normalizeH="0" baseline="0">
              <a:solidFill>
                <a:srgbClr val="0070C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06584" y="3643315"/>
            <a:ext cx="773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kern="0">
                <a:solidFill>
                  <a:srgbClr val="0070C0"/>
                </a:solidFill>
                <a:latin typeface="+mj-ea"/>
                <a:ea typeface="+mj-ea"/>
              </a:rPr>
              <a:t>G </a:t>
            </a:r>
            <a:r>
              <a:rPr lang="ko-KR" altLang="en-US" sz="1200" kern="0">
                <a:solidFill>
                  <a:srgbClr val="0070C0"/>
                </a:solidFill>
                <a:latin typeface="+mj-ea"/>
                <a:ea typeface="+mj-ea"/>
              </a:rPr>
              <a:t>타입</a:t>
            </a:r>
            <a:endParaRPr kumimoji="0" lang="ko-KR" altLang="en-US" sz="1200" b="0" i="0" u="none" strike="noStrike" kern="0" cap="none" spc="0" normalizeH="0" baseline="0">
              <a:solidFill>
                <a:srgbClr val="0070C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06584" y="2817895"/>
            <a:ext cx="773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kern="0">
                <a:solidFill>
                  <a:srgbClr val="0070C0"/>
                </a:solidFill>
                <a:latin typeface="+mj-ea"/>
                <a:ea typeface="+mj-ea"/>
              </a:rPr>
              <a:t>E </a:t>
            </a:r>
            <a:r>
              <a:rPr lang="ko-KR" altLang="en-US" sz="1200" kern="0">
                <a:solidFill>
                  <a:srgbClr val="0070C0"/>
                </a:solidFill>
                <a:latin typeface="+mj-ea"/>
                <a:ea typeface="+mj-ea"/>
              </a:rPr>
              <a:t>타입</a:t>
            </a:r>
            <a:endParaRPr kumimoji="0" lang="ko-KR" altLang="en-US" sz="1200" b="0" i="0" u="none" strike="noStrike" kern="0" cap="none" spc="0" normalizeH="0" baseline="0">
              <a:solidFill>
                <a:srgbClr val="0070C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95516" y="5357826"/>
            <a:ext cx="1857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1" kern="0">
                <a:solidFill>
                  <a:srgbClr val="0070C0"/>
                </a:solidFill>
                <a:latin typeface="+mj-ea"/>
                <a:ea typeface="+mj-ea"/>
              </a:rPr>
              <a:t>B2C, B2B, B2G</a:t>
            </a:r>
            <a:endParaRPr kumimoji="0" lang="ko-KR" altLang="en-US" sz="1200" b="1" i="0" u="none" strike="noStrike" kern="0" cap="none" spc="0" normalizeH="0" baseline="0">
              <a:solidFill>
                <a:srgbClr val="0070C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54" name="슬라이드 번호 개체 틀 1"/>
          <p:cNvSpPr txBox="1"/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en-US" altLang="en-US" sz="1000">
                <a:solidFill>
                  <a:schemeClr val="tx1"/>
                </a:solidFill>
                <a:latin typeface="+mj-ea"/>
                <a:ea typeface="+mj-ea"/>
              </a:rPr>
              <a:pPr algn="ctr">
                <a:defRPr/>
              </a:pPr>
              <a:t>8</a:t>
            </a:fld>
            <a:r>
              <a:rPr lang="ko-KR" altLang="en-US" sz="10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+mj-ea"/>
                <a:ea typeface="+mj-ea"/>
              </a:rPr>
              <a:t>-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  <a:defRPr/>
            </a:pPr>
            <a:r>
              <a:rPr lang="en-US" altLang="zh-CN" sz="1200">
                <a:solidFill>
                  <a:srgbClr val="00B050"/>
                </a:solidFill>
                <a:latin typeface="Bodoni MT Black"/>
                <a:ea typeface="SimSun"/>
                <a:cs typeface="Arial"/>
              </a:rPr>
              <a:t>Save Korea &amp; Save Earth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30353" y="5087992"/>
            <a:ext cx="14301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i="0" u="none" strike="noStrike" kern="0" cap="none" spc="0" normalizeH="0" baseline="0"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050" b="0" i="0" u="none" strike="noStrike" kern="0" cap="none" spc="0" normalizeH="0" baseline="0">
                <a:solidFill>
                  <a:srgbClr val="FF0000"/>
                </a:solidFill>
                <a:effectLst/>
                <a:uLnTx/>
                <a:uFillTx/>
              </a:rPr>
              <a:t> 개발중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6676" y="2492896"/>
            <a:ext cx="26257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i="0">
                <a:solidFill>
                  <a:srgbClr val="FF0000"/>
                </a:solidFill>
                <a:effectLst/>
                <a:latin typeface="+mn-ea"/>
              </a:rPr>
              <a:t>NET(</a:t>
            </a:r>
            <a:r>
              <a:rPr lang="ko-KR" altLang="en-US" sz="1600" b="1" i="0">
                <a:solidFill>
                  <a:srgbClr val="FF0000"/>
                </a:solidFill>
                <a:effectLst/>
                <a:latin typeface="+mn-ea"/>
              </a:rPr>
              <a:t>신기술</a:t>
            </a:r>
            <a:r>
              <a:rPr lang="en-US" altLang="ko-KR" sz="1600" b="1" i="0">
                <a:solidFill>
                  <a:srgbClr val="FF0000"/>
                </a:solidFill>
                <a:effectLst/>
                <a:latin typeface="+mn-ea"/>
              </a:rPr>
              <a:t>) </a:t>
            </a:r>
            <a:r>
              <a:rPr lang="ko-KR" altLang="en-US" sz="1600" b="1" i="0">
                <a:solidFill>
                  <a:srgbClr val="FF0000"/>
                </a:solidFill>
                <a:effectLst/>
                <a:latin typeface="+mn-ea"/>
              </a:rPr>
              <a:t>인증 제품</a:t>
            </a:r>
            <a:endParaRPr lang="ko-KR" altLang="en-US" sz="1600" b="1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BE1BB7DF-4139-4EAE-83DB-8129CAEE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-1080"/>
            <a:ext cx="9904413" cy="23808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4767409-B5EC-485A-ACBD-FC0E21352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8790" y="6414781"/>
            <a:ext cx="668884" cy="34228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7B5C1E9-26E7-438B-AEE4-484376521685}"/>
              </a:ext>
            </a:extLst>
          </p:cNvPr>
          <p:cNvCxnSpPr/>
          <p:nvPr/>
        </p:nvCxnSpPr>
        <p:spPr>
          <a:xfrm>
            <a:off x="-39548" y="6337120"/>
            <a:ext cx="994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3D94E14-1697-4EB8-AB6C-CD14E52888B3}"/>
              </a:ext>
            </a:extLst>
          </p:cNvPr>
          <p:cNvSpPr txBox="1"/>
          <p:nvPr/>
        </p:nvSpPr>
        <p:spPr>
          <a:xfrm>
            <a:off x="574908" y="357166"/>
            <a:ext cx="4948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기술</a:t>
            </a:r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(</a:t>
            </a: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제품</a:t>
            </a:r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)</a:t>
            </a:r>
            <a:r>
              <a:rPr lang="ko-KR" altLang="en-US" sz="2800" b="1" dirty="0">
                <a:solidFill>
                  <a:srgbClr val="002060"/>
                </a:solidFill>
                <a:latin typeface="+mj-ea"/>
              </a:rPr>
              <a:t> 경쟁력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3D94E14-1697-4EB8-AB6C-CD14E52888B3}"/>
              </a:ext>
            </a:extLst>
          </p:cNvPr>
          <p:cNvSpPr txBox="1"/>
          <p:nvPr/>
        </p:nvSpPr>
        <p:spPr>
          <a:xfrm>
            <a:off x="897871" y="1214422"/>
            <a:ext cx="812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핵심기술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독자개발</a:t>
            </a:r>
            <a:r>
              <a:rPr lang="ko-KR" altLang="en-US" dirty="0">
                <a:latin typeface="+mj-ea"/>
                <a:ea typeface="+mj-ea"/>
              </a:rPr>
              <a:t>을 통한 경쟁력 확보로 최고의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생산 효율성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(Q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C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D)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보유 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F0475C-42B0-4306-A3EB-2617152E799A}"/>
              </a:ext>
            </a:extLst>
          </p:cNvPr>
          <p:cNvSpPr txBox="1"/>
          <p:nvPr/>
        </p:nvSpPr>
        <p:spPr>
          <a:xfrm>
            <a:off x="7583085" y="142853"/>
            <a:ext cx="23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 spc="-5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사업 개요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DDD5B75-253A-4419-91B0-3AAEC054329B}"/>
              </a:ext>
            </a:extLst>
          </p:cNvPr>
          <p:cNvSpPr/>
          <p:nvPr/>
        </p:nvSpPr>
        <p:spPr>
          <a:xfrm>
            <a:off x="541617" y="1825640"/>
            <a:ext cx="191025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/>
            <a:r>
              <a:rPr lang="ko-KR" altLang="en-US" sz="1200" b="1" dirty="0">
                <a:solidFill>
                  <a:srgbClr val="002060"/>
                </a:solidFill>
                <a:latin typeface="+mj-ea"/>
                <a:ea typeface="+mj-ea"/>
              </a:rPr>
              <a:t>차별성 및 </a:t>
            </a:r>
            <a:r>
              <a:rPr lang="ko-KR" altLang="en-US" sz="1200" b="1" dirty="0" err="1">
                <a:solidFill>
                  <a:srgbClr val="002060"/>
                </a:solidFill>
                <a:latin typeface="+mj-ea"/>
                <a:ea typeface="+mj-ea"/>
              </a:rPr>
              <a:t>혁신성</a:t>
            </a:r>
            <a:endParaRPr lang="en-US" altLang="ko-KR" sz="12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57" y="6429397"/>
            <a:ext cx="21494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9452" latinLnBrk="0">
              <a:lnSpc>
                <a:spcPts val="1633"/>
              </a:lnSpc>
            </a:pPr>
            <a:r>
              <a:rPr lang="en-US" altLang="zh-CN" sz="1200" dirty="0">
                <a:solidFill>
                  <a:srgbClr val="00B050"/>
                </a:solidFill>
                <a:latin typeface="Bodoni MT Black" pitchFamily="18" charset="0"/>
                <a:ea typeface="宋体" panose="02010600030101010101" pitchFamily="2" charset="-122"/>
                <a:cs typeface="Arial" pitchFamily="18" charset="0"/>
              </a:rPr>
              <a:t>Save Korea &amp; Save Earth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84636" y="2143116"/>
            <a:ext cx="18914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801" y="3844605"/>
            <a:ext cx="3607588" cy="197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직사각형 23"/>
          <p:cNvSpPr/>
          <p:nvPr/>
        </p:nvSpPr>
        <p:spPr>
          <a:xfrm>
            <a:off x="3302366" y="3908887"/>
            <a:ext cx="1505540" cy="40011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85725"/>
            <a:r>
              <a:rPr lang="en-US" altLang="ko-KR" sz="1000" dirty="0">
                <a:latin typeface="+mj-ea"/>
                <a:ea typeface="+mj-ea"/>
              </a:rPr>
              <a:t>1</a:t>
            </a:r>
            <a:r>
              <a:rPr lang="ko-KR" altLang="en-US" sz="1000" dirty="0">
                <a:latin typeface="+mj-ea"/>
                <a:ea typeface="+mj-ea"/>
              </a:rPr>
              <a:t>단계 </a:t>
            </a:r>
            <a:r>
              <a:rPr lang="en-US" altLang="ko-KR" sz="1000" dirty="0">
                <a:latin typeface="+mj-ea"/>
                <a:ea typeface="+mj-ea"/>
              </a:rPr>
              <a:t>: SPC + </a:t>
            </a:r>
            <a:r>
              <a:rPr lang="ko-KR" altLang="en-US" sz="1000" dirty="0">
                <a:latin typeface="+mj-ea"/>
                <a:ea typeface="+mj-ea"/>
              </a:rPr>
              <a:t>실릴 </a:t>
            </a:r>
            <a:endParaRPr lang="en-US" altLang="ko-KR" sz="1000" dirty="0">
              <a:latin typeface="+mj-ea"/>
              <a:ea typeface="+mj-ea"/>
            </a:endParaRPr>
          </a:p>
          <a:p>
            <a:pPr marL="85725" indent="-85725"/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실리콘 미끄러짐 성질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  <a:endParaRPr lang="ko-KR" altLang="en-US" sz="1000" dirty="0">
              <a:latin typeface="+mj-ea"/>
              <a:ea typeface="+mj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3382399" y="4311448"/>
            <a:ext cx="381733" cy="20955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890337" y="5664026"/>
            <a:ext cx="1657894" cy="25391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85725"/>
            <a:r>
              <a:rPr lang="en-US" altLang="ko-KR" sz="1000" dirty="0">
                <a:latin typeface="+mj-ea"/>
                <a:ea typeface="+mj-ea"/>
              </a:rPr>
              <a:t>3</a:t>
            </a:r>
            <a:r>
              <a:rPr lang="ko-KR" altLang="en-US" sz="1000" dirty="0">
                <a:latin typeface="+mj-ea"/>
                <a:ea typeface="+mj-ea"/>
              </a:rPr>
              <a:t>단계 </a:t>
            </a:r>
            <a:r>
              <a:rPr lang="en-US" altLang="ko-KR" sz="1000" dirty="0">
                <a:latin typeface="+mj-ea"/>
                <a:ea typeface="+mj-ea"/>
              </a:rPr>
              <a:t>: </a:t>
            </a:r>
            <a:r>
              <a:rPr lang="ko-KR" altLang="en-US" sz="1000" dirty="0" err="1">
                <a:latin typeface="+mj-ea"/>
                <a:ea typeface="+mj-ea"/>
              </a:rPr>
              <a:t>방오증폭제</a:t>
            </a:r>
            <a:endParaRPr lang="ko-KR" altLang="en-US" sz="1000" dirty="0">
              <a:latin typeface="+mj-ea"/>
              <a:ea typeface="+mj-ea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2784007" y="5440939"/>
            <a:ext cx="281720" cy="226219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51539" y="5679262"/>
            <a:ext cx="1712637" cy="25391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85725"/>
            <a:r>
              <a:rPr lang="en-US" altLang="ko-KR" sz="1000" dirty="0">
                <a:latin typeface="+mj-ea"/>
                <a:ea typeface="+mj-ea"/>
              </a:rPr>
              <a:t>2</a:t>
            </a:r>
            <a:r>
              <a:rPr lang="ko-KR" altLang="en-US" sz="1000" dirty="0">
                <a:latin typeface="+mj-ea"/>
                <a:ea typeface="+mj-ea"/>
              </a:rPr>
              <a:t>단계 </a:t>
            </a:r>
            <a:r>
              <a:rPr lang="en-US" altLang="ko-KR" sz="1000" dirty="0">
                <a:latin typeface="+mj-ea"/>
                <a:ea typeface="+mj-ea"/>
              </a:rPr>
              <a:t>: </a:t>
            </a:r>
            <a:r>
              <a:rPr lang="ko-KR" altLang="en-US" sz="1000" dirty="0" err="1">
                <a:latin typeface="+mj-ea"/>
                <a:ea typeface="+mj-ea"/>
              </a:rPr>
              <a:t>유기방오제</a:t>
            </a:r>
            <a:endParaRPr lang="ko-KR" altLang="en-US" sz="1000" dirty="0">
              <a:latin typeface="+mj-ea"/>
              <a:ea typeface="+mj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1587223" y="5469513"/>
            <a:ext cx="226976" cy="223842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2376291" y="4249095"/>
            <a:ext cx="468835" cy="216522"/>
            <a:chOff x="6195835" y="2490781"/>
            <a:chExt cx="432840" cy="216522"/>
          </a:xfrm>
        </p:grpSpPr>
        <p:sp>
          <p:nvSpPr>
            <p:cNvPr id="33" name="직사각형 32"/>
            <p:cNvSpPr/>
            <p:nvPr/>
          </p:nvSpPr>
          <p:spPr>
            <a:xfrm>
              <a:off x="6195835" y="2491859"/>
              <a:ext cx="3806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/>
                  </a:solidFill>
                  <a:latin typeface="+mj-ea"/>
                </a:rPr>
                <a:t>Cu</a:t>
              </a:r>
              <a:r>
                <a:rPr lang="en-US" altLang="ko-KR" sz="800" dirty="0">
                  <a:solidFill>
                    <a:schemeClr val="bg1"/>
                  </a:solidFill>
                  <a:latin typeface="HY견명조"/>
                  <a:ea typeface="HY견명조"/>
                </a:rPr>
                <a:t>₂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375311" y="2490781"/>
              <a:ext cx="253364" cy="21544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/>
                  </a:solidFill>
                  <a:latin typeface="HY견명조"/>
                  <a:ea typeface="HY견명조"/>
                </a:rPr>
                <a:t>O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3644" y="3857628"/>
            <a:ext cx="4599142" cy="231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직사각형 39"/>
          <p:cNvSpPr/>
          <p:nvPr/>
        </p:nvSpPr>
        <p:spPr>
          <a:xfrm>
            <a:off x="541618" y="2214555"/>
            <a:ext cx="8802408" cy="12464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 algn="just">
              <a:lnSpc>
                <a:spcPts val="2000"/>
              </a:lnSpc>
              <a:buFont typeface="Wingdings" pitchFamily="2" charset="2"/>
              <a:buChar char="§"/>
            </a:pPr>
            <a:r>
              <a:rPr lang="ko-KR" altLang="en-US" sz="1100" b="1" dirty="0">
                <a:latin typeface="+mn-ea"/>
              </a:rPr>
              <a:t>기술 특징 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환경과 경제성 고려 ▶ 해양 동</a:t>
            </a:r>
            <a:r>
              <a:rPr lang="en-US" altLang="ko-KR" sz="1100" b="1" dirty="0">
                <a:latin typeface="+mn-ea"/>
              </a:rPr>
              <a:t>·</a:t>
            </a:r>
            <a:r>
              <a:rPr lang="ko-KR" altLang="en-US" sz="1100" b="1" dirty="0">
                <a:latin typeface="+mn-ea"/>
              </a:rPr>
              <a:t>식물용 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①</a:t>
            </a:r>
            <a:r>
              <a:rPr lang="ko-KR" altLang="en-US" sz="1100" b="1" u="sng" dirty="0">
                <a:solidFill>
                  <a:srgbClr val="C00000"/>
                </a:solidFill>
                <a:latin typeface="+mn-ea"/>
              </a:rPr>
              <a:t>유기 </a:t>
            </a:r>
            <a:r>
              <a:rPr lang="ko-KR" altLang="en-US" sz="1100" b="1" u="sng" dirty="0" err="1">
                <a:solidFill>
                  <a:srgbClr val="C00000"/>
                </a:solidFill>
                <a:latin typeface="+mn-ea"/>
              </a:rPr>
              <a:t>방오제</a:t>
            </a:r>
            <a:r>
              <a:rPr lang="ko-KR" altLang="en-US" sz="1100" b="1" u="sng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개발 ▶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아산화동의 효과 증폭</a:t>
            </a:r>
            <a:r>
              <a:rPr lang="ko-KR" altLang="en-US" sz="1100" dirty="0">
                <a:latin typeface="+mn-ea"/>
              </a:rPr>
              <a:t>을 위한 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②</a:t>
            </a:r>
            <a:r>
              <a:rPr lang="ko-KR" altLang="en-US" sz="1100" b="1" u="sng" dirty="0" err="1">
                <a:solidFill>
                  <a:srgbClr val="C00000"/>
                </a:solidFill>
                <a:latin typeface="+mn-ea"/>
              </a:rPr>
              <a:t>방오</a:t>
            </a:r>
            <a:r>
              <a:rPr lang="ko-KR" altLang="en-US" sz="1100" b="1" u="sng" dirty="0">
                <a:solidFill>
                  <a:srgbClr val="C00000"/>
                </a:solidFill>
                <a:latin typeface="+mn-ea"/>
              </a:rPr>
              <a:t> 증폭제 </a:t>
            </a:r>
            <a:r>
              <a:rPr lang="ko-KR" altLang="en-US" sz="1100" b="1" dirty="0">
                <a:latin typeface="+mn-ea"/>
              </a:rPr>
              <a:t>개발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100" dirty="0"/>
              <a:t>▶  기존            </a:t>
            </a:r>
            <a:endParaRPr lang="en-US" altLang="ko-KR" sz="1100" dirty="0"/>
          </a:p>
          <a:p>
            <a:pPr marL="180975" indent="-180975" algn="just">
              <a:lnSpc>
                <a:spcPts val="2000"/>
              </a:lnSpc>
            </a:pPr>
            <a:r>
              <a:rPr lang="en-US" altLang="ko-KR" sz="1100" b="1" dirty="0">
                <a:solidFill>
                  <a:srgbClr val="0070C0"/>
                </a:solidFill>
              </a:rPr>
              <a:t>                              </a:t>
            </a:r>
            <a:r>
              <a:rPr lang="ko-KR" altLang="en-US" sz="1100" b="1" dirty="0" err="1">
                <a:solidFill>
                  <a:srgbClr val="0070C0"/>
                </a:solidFill>
              </a:rPr>
              <a:t>방오제</a:t>
            </a:r>
            <a:r>
              <a:rPr lang="en-US" altLang="ko-KR" sz="1100" b="1" dirty="0">
                <a:solidFill>
                  <a:srgbClr val="0070C0"/>
                </a:solidFill>
              </a:rPr>
              <a:t>(Cu2O)</a:t>
            </a:r>
            <a:r>
              <a:rPr lang="ko-KR" altLang="en-US" sz="1100" b="1" dirty="0"/>
              <a:t>의 사용 함량비율</a:t>
            </a:r>
            <a:r>
              <a:rPr lang="en-US" altLang="ko-KR" sz="1100" b="1" dirty="0">
                <a:solidFill>
                  <a:srgbClr val="0070C0"/>
                </a:solidFill>
              </a:rPr>
              <a:t>(</a:t>
            </a:r>
            <a:r>
              <a:rPr lang="ko-KR" altLang="en-US" sz="1100" b="1" dirty="0">
                <a:solidFill>
                  <a:srgbClr val="0070C0"/>
                </a:solidFill>
              </a:rPr>
              <a:t>약 </a:t>
            </a:r>
            <a:r>
              <a:rPr lang="en-US" altLang="ko-KR" sz="1100" b="1" dirty="0">
                <a:solidFill>
                  <a:srgbClr val="0070C0"/>
                </a:solidFill>
              </a:rPr>
              <a:t>30 ~ 60%)</a:t>
            </a:r>
            <a:r>
              <a:rPr lang="ko-KR" altLang="en-US" sz="1100" dirty="0">
                <a:solidFill>
                  <a:srgbClr val="0070C0"/>
                </a:solidFill>
              </a:rPr>
              <a:t>을 대폭</a:t>
            </a:r>
            <a:r>
              <a:rPr lang="en-US" altLang="ko-KR" sz="1100" dirty="0">
                <a:solidFill>
                  <a:srgbClr val="0070C0"/>
                </a:solidFill>
              </a:rPr>
              <a:t> </a:t>
            </a:r>
            <a:r>
              <a:rPr lang="ko-KR" altLang="en-US" sz="1100" dirty="0">
                <a:solidFill>
                  <a:srgbClr val="0070C0"/>
                </a:solidFill>
              </a:rPr>
              <a:t>감소</a:t>
            </a:r>
            <a:endParaRPr lang="en-US" altLang="ko-KR" sz="1100" dirty="0">
              <a:solidFill>
                <a:srgbClr val="0070C0"/>
              </a:solidFill>
            </a:endParaRPr>
          </a:p>
          <a:p>
            <a:pPr marL="180975" indent="-180975" algn="just">
              <a:lnSpc>
                <a:spcPts val="700"/>
              </a:lnSpc>
            </a:pPr>
            <a:endParaRPr lang="en-US" altLang="ko-KR" sz="1100" b="1" dirty="0">
              <a:latin typeface="+mn-ea"/>
            </a:endParaRPr>
          </a:p>
          <a:p>
            <a:pPr marL="180975" indent="-180975" algn="just">
              <a:lnSpc>
                <a:spcPts val="2000"/>
              </a:lnSpc>
              <a:buFont typeface="Wingdings" pitchFamily="2" charset="2"/>
              <a:buChar char="§"/>
            </a:pPr>
            <a:r>
              <a:rPr lang="ko-KR" altLang="en-US" sz="1100" b="1" dirty="0">
                <a:latin typeface="+mn-ea"/>
              </a:rPr>
              <a:t>품질 성능 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낮은 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VOC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를 특징</a:t>
            </a:r>
            <a:r>
              <a:rPr lang="ko-KR" altLang="en-US" sz="1100" b="1" dirty="0">
                <a:latin typeface="+mn-ea"/>
              </a:rPr>
              <a:t>으로 ▶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해양구조물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100" b="1" dirty="0" err="1">
                <a:solidFill>
                  <a:srgbClr val="0070C0"/>
                </a:solidFill>
                <a:latin typeface="+mn-ea"/>
              </a:rPr>
              <a:t>선저방오</a:t>
            </a:r>
            <a:r>
              <a:rPr lang="ko-KR" altLang="en-US" sz="1100" dirty="0" err="1">
                <a:latin typeface="+mn-ea"/>
              </a:rPr>
              <a:t>를</a:t>
            </a:r>
            <a:r>
              <a:rPr lang="ko-KR" altLang="en-US" sz="1100" dirty="0">
                <a:latin typeface="+mn-ea"/>
              </a:rPr>
              <a:t> 위한</a:t>
            </a:r>
            <a:r>
              <a:rPr lang="ko-KR" altLang="en-US" sz="1100" b="1" dirty="0">
                <a:latin typeface="+mn-ea"/>
              </a:rPr>
              <a:t> ▶ </a:t>
            </a:r>
            <a:r>
              <a:rPr lang="en-US" altLang="ko-KR" sz="1100" b="1" dirty="0">
                <a:latin typeface="+mn-ea"/>
              </a:rPr>
              <a:t>SPC</a:t>
            </a:r>
            <a:r>
              <a:rPr lang="ko-KR" altLang="en-US" sz="1100" b="1" dirty="0">
                <a:latin typeface="+mn-ea"/>
              </a:rPr>
              <a:t> 실릴 </a:t>
            </a:r>
            <a:r>
              <a:rPr lang="ko-KR" altLang="en-US" sz="1100" b="1" dirty="0" err="1">
                <a:latin typeface="+mn-ea"/>
              </a:rPr>
              <a:t>방오도료로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화학적 분해 유도</a:t>
            </a:r>
            <a:r>
              <a:rPr lang="ko-KR" altLang="en-US" sz="1100" b="1" dirty="0">
                <a:latin typeface="+mn-ea"/>
              </a:rPr>
              <a:t> ▶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장시간 운영기간</a:t>
            </a:r>
            <a:r>
              <a:rPr lang="ko-KR" altLang="en-US" sz="1100" b="1" dirty="0">
                <a:latin typeface="+mn-ea"/>
              </a:rPr>
              <a:t>에도  </a:t>
            </a:r>
            <a:endParaRPr lang="en-US" altLang="ko-KR" sz="1100" b="1" dirty="0">
              <a:latin typeface="+mn-ea"/>
            </a:endParaRPr>
          </a:p>
          <a:p>
            <a:pPr marL="180975" indent="-180975" algn="just">
              <a:lnSpc>
                <a:spcPts val="2000"/>
              </a:lnSpc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                 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지속적인 저마찰</a:t>
            </a:r>
            <a:r>
              <a:rPr lang="ko-KR" altLang="en-US" sz="1100" b="1" dirty="0">
                <a:latin typeface="+mn-ea"/>
              </a:rPr>
              <a:t>과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미끄러짐 특성</a:t>
            </a:r>
            <a:r>
              <a:rPr lang="ko-KR" altLang="en-US" sz="1100" b="1" dirty="0">
                <a:latin typeface="+mn-ea"/>
              </a:rPr>
              <a:t>을 보유 ▶ 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마모율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(PRC)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이 일정</a:t>
            </a:r>
            <a:r>
              <a:rPr lang="ko-KR" altLang="en-US" sz="1100" dirty="0">
                <a:latin typeface="+mn-ea"/>
              </a:rPr>
              <a:t>하도록</a:t>
            </a:r>
            <a:r>
              <a:rPr lang="ko-KR" altLang="en-US" sz="1100" b="1" dirty="0">
                <a:latin typeface="+mn-ea"/>
              </a:rPr>
              <a:t> 운영요건에 맞는 설계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가능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8800" y="3580629"/>
            <a:ext cx="2108269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※ MAPS : </a:t>
            </a:r>
            <a:r>
              <a:rPr lang="ko-KR" altLang="en-US" sz="1200" b="1" dirty="0" err="1">
                <a:solidFill>
                  <a:srgbClr val="002060"/>
                </a:solidFill>
                <a:latin typeface="+mn-ea"/>
              </a:rPr>
              <a:t>다중방오시스템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95082" y="3571876"/>
            <a:ext cx="1394934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※ </a:t>
            </a:r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제안 기술 비교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738608" y="3893441"/>
            <a:ext cx="785818" cy="178595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23050" y="6142514"/>
            <a:ext cx="3897221" cy="215444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sz="800" dirty="0">
                <a:latin typeface="+mj-ea"/>
                <a:ea typeface="+mj-ea"/>
              </a:rPr>
              <a:t>* MAPS : </a:t>
            </a:r>
            <a:r>
              <a:rPr lang="en-US" altLang="ko-KR" sz="800" b="1" dirty="0">
                <a:latin typeface="+mj-ea"/>
                <a:ea typeface="+mj-ea"/>
              </a:rPr>
              <a:t>M</a:t>
            </a:r>
            <a:r>
              <a:rPr lang="en-US" altLang="ko-KR" sz="800" dirty="0">
                <a:latin typeface="+mj-ea"/>
                <a:ea typeface="+mj-ea"/>
              </a:rPr>
              <a:t>ultiple </a:t>
            </a:r>
            <a:r>
              <a:rPr lang="en-US" altLang="ko-KR" sz="800" b="1" dirty="0">
                <a:latin typeface="+mj-ea"/>
                <a:ea typeface="+mj-ea"/>
              </a:rPr>
              <a:t>A</a:t>
            </a:r>
            <a:r>
              <a:rPr lang="en-US" altLang="ko-KR" sz="800" dirty="0">
                <a:latin typeface="+mj-ea"/>
                <a:ea typeface="+mj-ea"/>
              </a:rPr>
              <a:t>ntifouling </a:t>
            </a:r>
            <a:r>
              <a:rPr lang="en-US" altLang="ko-KR" sz="800" b="1" dirty="0">
                <a:latin typeface="+mj-ea"/>
                <a:ea typeface="+mj-ea"/>
              </a:rPr>
              <a:t>P</a:t>
            </a:r>
            <a:r>
              <a:rPr lang="en-US" altLang="ko-KR" sz="800" dirty="0">
                <a:latin typeface="+mj-ea"/>
                <a:ea typeface="+mj-ea"/>
              </a:rPr>
              <a:t>rotection </a:t>
            </a:r>
            <a:r>
              <a:rPr lang="en-US" altLang="ko-KR" sz="800" b="1" dirty="0">
                <a:latin typeface="+mj-ea"/>
                <a:ea typeface="+mj-ea"/>
              </a:rPr>
              <a:t>S</a:t>
            </a:r>
            <a:r>
              <a:rPr lang="en-US" altLang="ko-KR" sz="800" dirty="0">
                <a:latin typeface="+mj-ea"/>
                <a:ea typeface="+mj-ea"/>
              </a:rPr>
              <a:t>ystem,   PRC(Polishing</a:t>
            </a:r>
            <a:r>
              <a:rPr lang="ko-KR" altLang="en-US" sz="800" dirty="0">
                <a:latin typeface="+mj-ea"/>
                <a:ea typeface="+mj-ea"/>
              </a:rPr>
              <a:t> </a:t>
            </a:r>
            <a:r>
              <a:rPr lang="en-US" altLang="ko-KR" sz="800" dirty="0">
                <a:latin typeface="+mj-ea"/>
                <a:ea typeface="+mj-ea"/>
              </a:rPr>
              <a:t>Rate Control)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5" name="슬라이드 번호 개체 틀 1"/>
          <p:cNvSpPr txBox="1">
            <a:spLocks/>
          </p:cNvSpPr>
          <p:nvPr/>
        </p:nvSpPr>
        <p:spPr>
          <a:xfrm>
            <a:off x="3837781" y="6429396"/>
            <a:ext cx="2228850" cy="299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 </a:t>
            </a:r>
            <a:fld id="{E4B0DE80-EF31-42D8-A47A-9D7D0A61048D}" type="slidenum">
              <a:rPr lang="ko-KR" altLang="en-US" sz="1000" smtClean="0">
                <a:solidFill>
                  <a:schemeClr val="tx1"/>
                </a:solidFill>
                <a:latin typeface="+mj-ea"/>
                <a:ea typeface="+mj-ea"/>
              </a:rPr>
              <a:pPr algn="ctr"/>
              <a:t>9</a:t>
            </a:fld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999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3606</Words>
  <Application>Microsoft Office PowerPoint</Application>
  <PresentationFormat>사용자 지정</PresentationFormat>
  <Paragraphs>1129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34" baseType="lpstr">
      <vt:lpstr>Office 主题​​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Windows 사용자</cp:lastModifiedBy>
  <cp:revision>2077</cp:revision>
  <dcterms:created xsi:type="dcterms:W3CDTF">2017-10-01T00:25:47Z</dcterms:created>
  <dcterms:modified xsi:type="dcterms:W3CDTF">2020-12-10T02:31:01Z</dcterms:modified>
  <cp:version/>
</cp:coreProperties>
</file>